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63" r:id="rId4"/>
    <p:sldId id="264" r:id="rId5"/>
    <p:sldId id="265" r:id="rId6"/>
    <p:sldId id="266" r:id="rId7"/>
    <p:sldId id="267" r:id="rId8"/>
    <p:sldId id="257" r:id="rId9"/>
    <p:sldId id="268" r:id="rId10"/>
    <p:sldId id="260"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E0ED7A-5FEA-4BAB-BEF5-AD1A2326D872}" type="datetimeFigureOut">
              <a:rPr lang="en-US" smtClean="0"/>
              <a:t>3/6/2016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49ACD-1CC9-4ED9-A400-45D41AB22519}" type="slidenum">
              <a:rPr lang="en-US" smtClean="0"/>
              <a:t>‹#›</a:t>
            </a:fld>
            <a:endParaRPr lang="en-US"/>
          </a:p>
        </p:txBody>
      </p:sp>
    </p:spTree>
    <p:extLst>
      <p:ext uri="{BB962C8B-B14F-4D97-AF65-F5344CB8AC3E}">
        <p14:creationId xmlns:p14="http://schemas.microsoft.com/office/powerpoint/2010/main" val="1277012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Copyright provides legal protection</a:t>
            </a:r>
            <a:r>
              <a:rPr lang="en-US" baseline="0" dirty="0" smtClean="0"/>
              <a:t> for original creative works, including poetry, movies, video games, videos, plays, paintings, sheet music, recorded music performances, novels, software code, sculptures, photographs, choreography and architectural design.</a:t>
            </a: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2</a:t>
            </a:fld>
            <a:endParaRPr lang="en-US"/>
          </a:p>
        </p:txBody>
      </p:sp>
    </p:spTree>
    <p:extLst>
      <p:ext uri="{BB962C8B-B14F-4D97-AF65-F5344CB8AC3E}">
        <p14:creationId xmlns:p14="http://schemas.microsoft.com/office/powerpoint/2010/main" val="163517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11</a:t>
            </a:fld>
            <a:endParaRPr lang="en-US"/>
          </a:p>
        </p:txBody>
      </p:sp>
    </p:spTree>
    <p:extLst>
      <p:ext uri="{BB962C8B-B14F-4D97-AF65-F5344CB8AC3E}">
        <p14:creationId xmlns:p14="http://schemas.microsoft.com/office/powerpoint/2010/main" val="4267900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of the</a:t>
            </a:r>
            <a:r>
              <a:rPr lang="en-US" baseline="0" dirty="0" smtClean="0"/>
              <a:t> circumstances, copying may be considered “fair use” for purposes such news reporting, teaching, scholarship or research. There are four factors the courts require to determine whether a specific use is “fair use”.  Education purposes do not guarantee permission to copy or distribute work.</a:t>
            </a: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3</a:t>
            </a:fld>
            <a:endParaRPr lang="en-US"/>
          </a:p>
        </p:txBody>
      </p:sp>
    </p:spTree>
    <p:extLst>
      <p:ext uri="{BB962C8B-B14F-4D97-AF65-F5344CB8AC3E}">
        <p14:creationId xmlns:p14="http://schemas.microsoft.com/office/powerpoint/2010/main" val="275714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This</a:t>
            </a:r>
            <a:r>
              <a:rPr lang="en-US" baseline="0" dirty="0" smtClean="0"/>
              <a:t> is for nonprofit educational purposes.  Teacher and students are protected within certain guidelines.</a:t>
            </a:r>
          </a:p>
          <a:p>
            <a:pPr marL="228600" indent="-228600">
              <a:buAutoNum type="arabicPeriod"/>
            </a:pPr>
            <a:r>
              <a:rPr lang="en-US" baseline="0" dirty="0" smtClean="0"/>
              <a:t>Is the work factual, creative or published?  </a:t>
            </a:r>
          </a:p>
          <a:p>
            <a:pPr marL="228600" indent="-228600">
              <a:buAutoNum type="arabicPeriod"/>
            </a:pPr>
            <a:r>
              <a:rPr lang="en-US" baseline="0" dirty="0" smtClean="0"/>
              <a:t>It the copied amount long or short in length?  Are you copying the entire work?</a:t>
            </a:r>
          </a:p>
          <a:p>
            <a:pPr marL="228600" indent="-228600">
              <a:buAutoNum type="arabicPeriod"/>
            </a:pPr>
            <a:r>
              <a:rPr lang="en-US" baseline="0" dirty="0" smtClean="0"/>
              <a:t>It is not fair use to copy for a commercial motive or for the soul purpose of not purchasing the needed material.</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4</a:t>
            </a:fld>
            <a:endParaRPr lang="en-US"/>
          </a:p>
        </p:txBody>
      </p:sp>
    </p:spTree>
    <p:extLst>
      <p:ext uri="{BB962C8B-B14F-4D97-AF65-F5344CB8AC3E}">
        <p14:creationId xmlns:p14="http://schemas.microsoft.com/office/powerpoint/2010/main" val="1186849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Short - Copies may be only from</a:t>
            </a:r>
            <a:r>
              <a:rPr lang="en-US" baseline="0" dirty="0" smtClean="0"/>
              <a:t> legally acquired originals. One copy allowed per student.  Teachers may make copies in nine instances per class per term.  “Consumables,” such as workbooks, may not be copied.</a:t>
            </a:r>
          </a:p>
          <a:p>
            <a:r>
              <a:rPr lang="en-US" baseline="0" dirty="0" smtClean="0"/>
              <a:t>Archives – Copies must contain copyright information.  Archiving rights are designed to allow libraries to share with other libraries one-of-a-kind and out-of-print books.</a:t>
            </a: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5</a:t>
            </a:fld>
            <a:endParaRPr lang="en-US"/>
          </a:p>
        </p:txBody>
      </p:sp>
    </p:spTree>
    <p:extLst>
      <p:ext uri="{BB962C8B-B14F-4D97-AF65-F5344CB8AC3E}">
        <p14:creationId xmlns:p14="http://schemas.microsoft.com/office/powerpoint/2010/main" val="3370729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because</a:t>
            </a:r>
            <a:r>
              <a:rPr lang="en-US" baseline="0" dirty="0" smtClean="0"/>
              <a:t> consumables may not be copied.  You will have to request another copy of the math workbook from your administration.</a:t>
            </a: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6</a:t>
            </a:fld>
            <a:endParaRPr lang="en-US"/>
          </a:p>
        </p:txBody>
      </p:sp>
    </p:spTree>
    <p:extLst>
      <p:ext uri="{BB962C8B-B14F-4D97-AF65-F5344CB8AC3E}">
        <p14:creationId xmlns:p14="http://schemas.microsoft.com/office/powerpoint/2010/main" val="2427960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Viewing</a:t>
            </a:r>
            <a:r>
              <a:rPr lang="en-US" baseline="0" dirty="0" smtClean="0"/>
              <a:t> - </a:t>
            </a:r>
            <a:r>
              <a:rPr lang="en-US" dirty="0" smtClean="0"/>
              <a:t>The material must be legally</a:t>
            </a:r>
            <a:r>
              <a:rPr lang="en-US" baseline="0" dirty="0" smtClean="0"/>
              <a:t> acquired.  Material must be used in a classroom for instruction.  Copying is permitted only if replacements are unavailable at a fair price or in a viable format.</a:t>
            </a: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7</a:t>
            </a:fld>
            <a:endParaRPr lang="en-US"/>
          </a:p>
        </p:txBody>
      </p:sp>
    </p:spTree>
    <p:extLst>
      <p:ext uri="{BB962C8B-B14F-4D97-AF65-F5344CB8AC3E}">
        <p14:creationId xmlns:p14="http://schemas.microsoft.com/office/powerpoint/2010/main" val="3070821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use falls within the 110(1) exemption of the U.S. Copyright Law that permits a classroom viewing in the context of a class session. Public performances of the video to a campus club would not be covered. Showing the same DVD to the class by “streaming” it through a Blackboard site is not covered by this exemption and certain criteria would need to be met to deliver the material in that fashion. </a:t>
            </a:r>
          </a:p>
          <a:p>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8</a:t>
            </a:fld>
            <a:endParaRPr lang="en-US"/>
          </a:p>
        </p:txBody>
      </p:sp>
    </p:spTree>
    <p:extLst>
      <p:ext uri="{BB962C8B-B14F-4D97-AF65-F5344CB8AC3E}">
        <p14:creationId xmlns:p14="http://schemas.microsoft.com/office/powerpoint/2010/main" val="3973646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from the Web may not be reposted onto the Internet without permission.  However, links to legitimate resources can be posted.  Any resources you download must have been legally acquired by the Website.</a:t>
            </a:r>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9</a:t>
            </a:fld>
            <a:endParaRPr lang="en-US"/>
          </a:p>
        </p:txBody>
      </p:sp>
    </p:spTree>
    <p:extLst>
      <p:ext uri="{BB962C8B-B14F-4D97-AF65-F5344CB8AC3E}">
        <p14:creationId xmlns:p14="http://schemas.microsoft.com/office/powerpoint/2010/main" val="3449429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Although the students would be creating derivative works, this application may fall within fair use assuming that no further use will be made of the material beyond the classroom (e.g., the material is not going to be posted to a public Web site or displayed at an exhibit). To acknowledge the moral rights of the artist, it would be appropriate for the students to document in writing the nature of the changes they made to the original works and to cite the ownership and description of those works. </a:t>
            </a:r>
          </a:p>
          <a:p>
            <a:endParaRPr lang="en-US" dirty="0"/>
          </a:p>
        </p:txBody>
      </p:sp>
      <p:sp>
        <p:nvSpPr>
          <p:cNvPr id="4" name="Slide Number Placeholder 3"/>
          <p:cNvSpPr>
            <a:spLocks noGrp="1"/>
          </p:cNvSpPr>
          <p:nvPr>
            <p:ph type="sldNum" sz="quarter" idx="10"/>
          </p:nvPr>
        </p:nvSpPr>
        <p:spPr/>
        <p:txBody>
          <a:bodyPr/>
          <a:lstStyle/>
          <a:p>
            <a:fld id="{3DE49ACD-1CC9-4ED9-A400-45D41AB22519}" type="slidenum">
              <a:rPr lang="en-US" smtClean="0"/>
              <a:t>10</a:t>
            </a:fld>
            <a:endParaRPr lang="en-US"/>
          </a:p>
        </p:txBody>
      </p:sp>
    </p:spTree>
    <p:extLst>
      <p:ext uri="{BB962C8B-B14F-4D97-AF65-F5344CB8AC3E}">
        <p14:creationId xmlns:p14="http://schemas.microsoft.com/office/powerpoint/2010/main" val="79905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331465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425150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A16734-D2CD-48E0-A6D0-4E61CF8D0CE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2410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49F991A-1506-4E27-A85B-AFE5145B4C96}"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4212414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49F991A-1506-4E27-A85B-AFE5145B4C96}"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16734-D2CD-48E0-A6D0-4E61CF8D0CE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3945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49F991A-1506-4E27-A85B-AFE5145B4C96}"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3631638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3011988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92380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114415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F991A-1506-4E27-A85B-AFE5145B4C96}"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295853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9F991A-1506-4E27-A85B-AFE5145B4C96}"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276048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9F991A-1506-4E27-A85B-AFE5145B4C96}" type="datetimeFigureOut">
              <a:rPr lang="en-US" smtClean="0"/>
              <a:t>3/6/2016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344564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9F991A-1506-4E27-A85B-AFE5145B4C96}" type="datetimeFigureOut">
              <a:rPr lang="en-US" smtClean="0"/>
              <a:t>3/6/2016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251975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F991A-1506-4E27-A85B-AFE5145B4C96}" type="datetimeFigureOut">
              <a:rPr lang="en-US" smtClean="0"/>
              <a:t>3/6/2016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415326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F991A-1506-4E27-A85B-AFE5145B4C96}"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122867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F991A-1506-4E27-A85B-AFE5145B4C96}"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16734-D2CD-48E0-A6D0-4E61CF8D0CE4}" type="slidenum">
              <a:rPr lang="en-US" smtClean="0"/>
              <a:t>‹#›</a:t>
            </a:fld>
            <a:endParaRPr lang="en-US"/>
          </a:p>
        </p:txBody>
      </p:sp>
    </p:spTree>
    <p:extLst>
      <p:ext uri="{BB962C8B-B14F-4D97-AF65-F5344CB8AC3E}">
        <p14:creationId xmlns:p14="http://schemas.microsoft.com/office/powerpoint/2010/main" val="141503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49F991A-1506-4E27-A85B-AFE5145B4C96}" type="datetimeFigureOut">
              <a:rPr lang="en-US" smtClean="0"/>
              <a:t>3/6/2016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EA16734-D2CD-48E0-A6D0-4E61CF8D0CE4}" type="slidenum">
              <a:rPr lang="en-US" smtClean="0"/>
              <a:t>‹#›</a:t>
            </a:fld>
            <a:endParaRPr lang="en-US"/>
          </a:p>
        </p:txBody>
      </p:sp>
    </p:spTree>
    <p:extLst>
      <p:ext uri="{BB962C8B-B14F-4D97-AF65-F5344CB8AC3E}">
        <p14:creationId xmlns:p14="http://schemas.microsoft.com/office/powerpoint/2010/main" val="2701140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merican.edu/library/documents/upload/Copyright_for_Teaching.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loc.gov/teachers/usingprimarysources/copyright.html" TargetMode="External"/><Relationship Id="rId4" Type="http://schemas.openxmlformats.org/officeDocument/2006/relationships/hyperlink" Target="https://www.ocps.net/lc/east/htc/mediacenter/Documents/FairUs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4818" y="1214438"/>
            <a:ext cx="9144000" cy="2387600"/>
          </a:xfrm>
        </p:spPr>
        <p:txBody>
          <a:bodyPr>
            <a:normAutofit/>
          </a:bodyPr>
          <a:lstStyle/>
          <a:p>
            <a:r>
              <a:rPr lang="en-US" sz="8000" dirty="0" smtClean="0"/>
              <a:t>Copyright Laws </a:t>
            </a:r>
            <a:endParaRPr lang="en-US" sz="8000" dirty="0"/>
          </a:p>
        </p:txBody>
      </p:sp>
      <p:sp>
        <p:nvSpPr>
          <p:cNvPr id="3" name="Subtitle 2"/>
          <p:cNvSpPr>
            <a:spLocks noGrp="1"/>
          </p:cNvSpPr>
          <p:nvPr>
            <p:ph type="subTitle" idx="1"/>
          </p:nvPr>
        </p:nvSpPr>
        <p:spPr>
          <a:xfrm>
            <a:off x="2922044" y="3789658"/>
            <a:ext cx="8915399" cy="1126283"/>
          </a:xfrm>
        </p:spPr>
        <p:txBody>
          <a:bodyPr>
            <a:normAutofit/>
          </a:bodyPr>
          <a:lstStyle/>
          <a:p>
            <a:r>
              <a:rPr lang="en-US" sz="3200" dirty="0" smtClean="0">
                <a:solidFill>
                  <a:srgbClr val="FF0000"/>
                </a:solidFill>
              </a:rPr>
              <a:t>What teachers need to know.</a:t>
            </a:r>
            <a:endParaRPr lang="en-US" sz="3200" dirty="0">
              <a:solidFill>
                <a:srgbClr val="FF0000"/>
              </a:solidFill>
            </a:endParaRPr>
          </a:p>
        </p:txBody>
      </p:sp>
      <p:pic>
        <p:nvPicPr>
          <p:cNvPr id="1026" name="Picture 2" descr="Image result for copyright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601" y="39097"/>
            <a:ext cx="2581306" cy="1733432"/>
          </a:xfrm>
          <a:prstGeom prst="rect">
            <a:avLst/>
          </a:prstGeom>
          <a:noFill/>
          <a:effectLst>
            <a:innerShdw blurRad="63500" dist="50800" dir="54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1028" name="Picture 4" descr="Image result for copyright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9943" y="5103562"/>
            <a:ext cx="2857500" cy="1600200"/>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748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999" y="553772"/>
            <a:ext cx="8911687" cy="1280890"/>
          </a:xfrm>
        </p:spPr>
        <p:txBody>
          <a:bodyPr>
            <a:normAutofit/>
          </a:bodyPr>
          <a:lstStyle/>
          <a:p>
            <a:r>
              <a:rPr lang="en-US" sz="4800" dirty="0" smtClean="0"/>
              <a:t>Scenario</a:t>
            </a:r>
            <a:endParaRPr lang="en-US" sz="4800" dirty="0"/>
          </a:p>
        </p:txBody>
      </p:sp>
      <p:sp>
        <p:nvSpPr>
          <p:cNvPr id="3" name="Content Placeholder 2"/>
          <p:cNvSpPr>
            <a:spLocks noGrp="1"/>
          </p:cNvSpPr>
          <p:nvPr>
            <p:ph idx="1"/>
          </p:nvPr>
        </p:nvSpPr>
        <p:spPr/>
        <p:txBody>
          <a:bodyPr>
            <a:normAutofit/>
          </a:bodyPr>
          <a:lstStyle/>
          <a:p>
            <a:r>
              <a:rPr lang="en-US" sz="2000" dirty="0" smtClean="0"/>
              <a:t>A professor has assigned his students to use images of photographs or art works from DC museums to create a poster about a book they have read for the course. Students can use multiple images or use image software to manipulate the images. Is this use permissible? </a:t>
            </a:r>
            <a:endParaRPr lang="en-US" sz="2000" dirty="0"/>
          </a:p>
        </p:txBody>
      </p:sp>
      <p:pic>
        <p:nvPicPr>
          <p:cNvPr id="4098" name="Picture 2" descr="Image result for pho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5673" y="44327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254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660" y="567839"/>
            <a:ext cx="8911687" cy="1280890"/>
          </a:xfrm>
        </p:spPr>
        <p:txBody>
          <a:bodyPr>
            <a:normAutofit/>
          </a:bodyPr>
          <a:lstStyle/>
          <a:p>
            <a:r>
              <a:rPr lang="en-US" sz="4800" dirty="0" smtClean="0"/>
              <a:t>References</a:t>
            </a:r>
            <a:endParaRPr lang="en-US" sz="4800" dirty="0"/>
          </a:p>
        </p:txBody>
      </p:sp>
      <p:sp>
        <p:nvSpPr>
          <p:cNvPr id="3" name="Content Placeholder 2"/>
          <p:cNvSpPr>
            <a:spLocks noGrp="1"/>
          </p:cNvSpPr>
          <p:nvPr>
            <p:ph idx="1"/>
          </p:nvPr>
        </p:nvSpPr>
        <p:spPr/>
        <p:txBody>
          <a:bodyPr/>
          <a:lstStyle/>
          <a:p>
            <a:r>
              <a:rPr lang="en-US" dirty="0" smtClean="0"/>
              <a:t>American University Library (2010). </a:t>
            </a:r>
            <a:r>
              <a:rPr lang="en-US" i="1" dirty="0" smtClean="0"/>
              <a:t>What </a:t>
            </a:r>
            <a:r>
              <a:rPr lang="en-US" i="1" dirty="0"/>
              <a:t>Faculty Need to Know About Copyright for </a:t>
            </a:r>
            <a:r>
              <a:rPr lang="en-US" i="1" dirty="0" smtClean="0"/>
              <a:t>Teaching. </a:t>
            </a:r>
            <a:r>
              <a:rPr lang="en-US" dirty="0" smtClean="0"/>
              <a:t>Retrieved on March 6, 2016 from</a:t>
            </a:r>
            <a:r>
              <a:rPr lang="en-US" i="1" dirty="0" smtClean="0"/>
              <a:t> </a:t>
            </a:r>
            <a:r>
              <a:rPr lang="en-US" dirty="0" smtClean="0">
                <a:hlinkClick r:id="rId3"/>
              </a:rPr>
              <a:t>https://www.american.edu/library/documents/upload/Copyright_for_Teaching.pdf</a:t>
            </a:r>
            <a:endParaRPr lang="en-US" dirty="0" smtClean="0"/>
          </a:p>
          <a:p>
            <a:r>
              <a:rPr lang="en-US" i="1" dirty="0" smtClean="0"/>
              <a:t>Copyright </a:t>
            </a:r>
            <a:r>
              <a:rPr lang="en-US" i="1" dirty="0"/>
              <a:t>and Fair Use for </a:t>
            </a:r>
            <a:r>
              <a:rPr lang="en-US" i="1" dirty="0" smtClean="0"/>
              <a:t>Teachers. </a:t>
            </a:r>
            <a:r>
              <a:rPr lang="en-US" dirty="0" smtClean="0"/>
              <a:t>Retrieved on March 6, 2016 from </a:t>
            </a:r>
            <a:r>
              <a:rPr lang="en-US" dirty="0" smtClean="0">
                <a:hlinkClick r:id="rId4"/>
              </a:rPr>
              <a:t>https://www.ocps.net/lc/east/htc/mediacenter/Documents/FairUse.pdf</a:t>
            </a:r>
            <a:endParaRPr lang="en-US" dirty="0" smtClean="0"/>
          </a:p>
          <a:p>
            <a:r>
              <a:rPr lang="en-US" dirty="0" smtClean="0"/>
              <a:t>Library of Congress (</a:t>
            </a:r>
            <a:r>
              <a:rPr lang="en-US" dirty="0" err="1" smtClean="0"/>
              <a:t>n.d.</a:t>
            </a:r>
            <a:r>
              <a:rPr lang="en-US" dirty="0" smtClean="0"/>
              <a:t>). </a:t>
            </a:r>
            <a:r>
              <a:rPr lang="en-US" i="1" dirty="0" smtClean="0"/>
              <a:t>Copyright </a:t>
            </a:r>
            <a:r>
              <a:rPr lang="en-US" i="1" dirty="0"/>
              <a:t>and primary </a:t>
            </a:r>
            <a:r>
              <a:rPr lang="en-US" i="1" dirty="0" smtClean="0"/>
              <a:t>sources</a:t>
            </a:r>
            <a:r>
              <a:rPr lang="en-US" dirty="0" smtClean="0"/>
              <a:t>. Retrieved on March 6, 2016 from </a:t>
            </a:r>
            <a:r>
              <a:rPr lang="en-US" dirty="0" smtClean="0">
                <a:hlinkClick r:id="rId5"/>
              </a:rPr>
              <a:t>http://www.loc.gov/teachers/usingprimarysources/copyright.html</a:t>
            </a:r>
            <a:endParaRPr lang="en-US" dirty="0" smtClean="0"/>
          </a:p>
          <a:p>
            <a:endParaRPr lang="en-US" dirty="0"/>
          </a:p>
        </p:txBody>
      </p:sp>
    </p:spTree>
    <p:extLst>
      <p:ext uri="{BB962C8B-B14F-4D97-AF65-F5344CB8AC3E}">
        <p14:creationId xmlns:p14="http://schemas.microsoft.com/office/powerpoint/2010/main" val="216219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4" y="624110"/>
            <a:ext cx="8911687" cy="1280890"/>
          </a:xfrm>
        </p:spPr>
        <p:txBody>
          <a:bodyPr>
            <a:normAutofit/>
          </a:bodyPr>
          <a:lstStyle/>
          <a:p>
            <a:r>
              <a:rPr lang="en-US" sz="4800" dirty="0" smtClean="0"/>
              <a:t>What is copyright?</a:t>
            </a:r>
            <a:endParaRPr lang="en-US" sz="4800" dirty="0"/>
          </a:p>
        </p:txBody>
      </p:sp>
      <p:sp>
        <p:nvSpPr>
          <p:cNvPr id="3" name="Content Placeholder 2"/>
          <p:cNvSpPr>
            <a:spLocks noGrp="1"/>
          </p:cNvSpPr>
          <p:nvPr>
            <p:ph idx="1"/>
          </p:nvPr>
        </p:nvSpPr>
        <p:spPr/>
        <p:txBody>
          <a:bodyPr>
            <a:normAutofit/>
          </a:bodyPr>
          <a:lstStyle/>
          <a:p>
            <a:r>
              <a:rPr lang="en-US" sz="2800" dirty="0" smtClean="0"/>
              <a:t>Copyright refers to the original author’s exclusive right to reproduce, distribute copies and publicly display their work.</a:t>
            </a:r>
          </a:p>
          <a:p>
            <a:r>
              <a:rPr lang="en-US" sz="2800" dirty="0" smtClean="0"/>
              <a:t>Copyright is limited by duration and under U.S. law, by fair use.</a:t>
            </a:r>
            <a:endParaRPr lang="en-US" sz="2800" dirty="0"/>
          </a:p>
        </p:txBody>
      </p:sp>
    </p:spTree>
    <p:extLst>
      <p:ext uri="{BB962C8B-B14F-4D97-AF65-F5344CB8AC3E}">
        <p14:creationId xmlns:p14="http://schemas.microsoft.com/office/powerpoint/2010/main" val="283802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796" y="553772"/>
            <a:ext cx="8911687" cy="1280890"/>
          </a:xfrm>
        </p:spPr>
        <p:txBody>
          <a:bodyPr>
            <a:normAutofit/>
          </a:bodyPr>
          <a:lstStyle/>
          <a:p>
            <a:r>
              <a:rPr lang="en-US" sz="4800" dirty="0" smtClean="0"/>
              <a:t>What is “Fair Use”?</a:t>
            </a:r>
            <a:endParaRPr lang="en-US" sz="4800" dirty="0"/>
          </a:p>
        </p:txBody>
      </p:sp>
      <p:sp>
        <p:nvSpPr>
          <p:cNvPr id="3" name="Content Placeholder 2"/>
          <p:cNvSpPr>
            <a:spLocks noGrp="1"/>
          </p:cNvSpPr>
          <p:nvPr>
            <p:ph idx="1"/>
          </p:nvPr>
        </p:nvSpPr>
        <p:spPr/>
        <p:txBody>
          <a:bodyPr>
            <a:normAutofit/>
          </a:bodyPr>
          <a:lstStyle/>
          <a:p>
            <a:r>
              <a:rPr lang="en-US" sz="2800" dirty="0" smtClean="0"/>
              <a:t>An exception to the exclusive protection of U.S. copyright law.  </a:t>
            </a:r>
          </a:p>
          <a:p>
            <a:r>
              <a:rPr lang="en-US" sz="2800" dirty="0" smtClean="0"/>
              <a:t>It permits certain limited uses without permission from the author or owner.</a:t>
            </a:r>
          </a:p>
        </p:txBody>
      </p:sp>
    </p:spTree>
    <p:extLst>
      <p:ext uri="{BB962C8B-B14F-4D97-AF65-F5344CB8AC3E}">
        <p14:creationId xmlns:p14="http://schemas.microsoft.com/office/powerpoint/2010/main" val="2239229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661" y="595975"/>
            <a:ext cx="8911687" cy="1280890"/>
          </a:xfrm>
        </p:spPr>
        <p:txBody>
          <a:bodyPr>
            <a:normAutofit/>
          </a:bodyPr>
          <a:lstStyle/>
          <a:p>
            <a:r>
              <a:rPr lang="en-US" sz="4800" dirty="0" smtClean="0"/>
              <a:t>“Fair Use” Factors</a:t>
            </a:r>
            <a:endParaRPr lang="en-US" sz="4800" dirty="0"/>
          </a:p>
        </p:txBody>
      </p:sp>
      <p:sp>
        <p:nvSpPr>
          <p:cNvPr id="3" name="Content Placeholder 2"/>
          <p:cNvSpPr>
            <a:spLocks noGrp="1"/>
          </p:cNvSpPr>
          <p:nvPr>
            <p:ph idx="1"/>
          </p:nvPr>
        </p:nvSpPr>
        <p:spPr/>
        <p:txBody>
          <a:bodyPr>
            <a:normAutofit/>
          </a:bodyPr>
          <a:lstStyle/>
          <a:p>
            <a:r>
              <a:rPr lang="en-US" sz="2800" dirty="0" smtClean="0"/>
              <a:t>Purpose and character of the use.</a:t>
            </a:r>
          </a:p>
          <a:p>
            <a:r>
              <a:rPr lang="en-US" sz="2800" dirty="0" smtClean="0"/>
              <a:t>Nature of the copyrighted work.</a:t>
            </a:r>
          </a:p>
          <a:p>
            <a:r>
              <a:rPr lang="en-US" sz="2800" dirty="0" smtClean="0"/>
              <a:t>Amount of the work used.</a:t>
            </a:r>
          </a:p>
          <a:p>
            <a:r>
              <a:rPr lang="en-US" sz="2800" dirty="0" smtClean="0"/>
              <a:t>Effect of any use on the market for the work.</a:t>
            </a:r>
          </a:p>
        </p:txBody>
      </p:sp>
    </p:spTree>
    <p:extLst>
      <p:ext uri="{BB962C8B-B14F-4D97-AF65-F5344CB8AC3E}">
        <p14:creationId xmlns:p14="http://schemas.microsoft.com/office/powerpoint/2010/main" val="183392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Printed Material</a:t>
            </a:r>
            <a:endParaRPr lang="en-US" sz="4800" dirty="0"/>
          </a:p>
        </p:txBody>
      </p:sp>
      <p:sp>
        <p:nvSpPr>
          <p:cNvPr id="3" name="Text Placeholder 2"/>
          <p:cNvSpPr>
            <a:spLocks noGrp="1"/>
          </p:cNvSpPr>
          <p:nvPr>
            <p:ph type="body" idx="1"/>
          </p:nvPr>
        </p:nvSpPr>
        <p:spPr/>
        <p:txBody>
          <a:bodyPr/>
          <a:lstStyle/>
          <a:p>
            <a:r>
              <a:rPr lang="en-US" sz="3200" dirty="0" smtClean="0"/>
              <a:t>Short</a:t>
            </a:r>
            <a:endParaRPr lang="en-US" sz="3200" dirty="0"/>
          </a:p>
        </p:txBody>
      </p:sp>
      <p:sp>
        <p:nvSpPr>
          <p:cNvPr id="4" name="Content Placeholder 3"/>
          <p:cNvSpPr>
            <a:spLocks noGrp="1"/>
          </p:cNvSpPr>
          <p:nvPr>
            <p:ph sz="half" idx="2"/>
          </p:nvPr>
        </p:nvSpPr>
        <p:spPr/>
        <p:txBody>
          <a:bodyPr>
            <a:normAutofit/>
          </a:bodyPr>
          <a:lstStyle/>
          <a:p>
            <a:r>
              <a:rPr lang="en-US" sz="2000" dirty="0" smtClean="0"/>
              <a:t>Teachers may make multiple copies for classroom use, and incorporate into multimedia for teaching classes.</a:t>
            </a:r>
          </a:p>
          <a:p>
            <a:r>
              <a:rPr lang="en-US" sz="2000" dirty="0" smtClean="0"/>
              <a:t>Students may incorporate text into multimedia projects.</a:t>
            </a:r>
            <a:endParaRPr lang="en-US" sz="2000" dirty="0"/>
          </a:p>
        </p:txBody>
      </p:sp>
      <p:sp>
        <p:nvSpPr>
          <p:cNvPr id="5" name="Text Placeholder 4"/>
          <p:cNvSpPr>
            <a:spLocks noGrp="1"/>
          </p:cNvSpPr>
          <p:nvPr>
            <p:ph type="body" sz="quarter" idx="3"/>
          </p:nvPr>
        </p:nvSpPr>
        <p:spPr/>
        <p:txBody>
          <a:bodyPr/>
          <a:lstStyle/>
          <a:p>
            <a:r>
              <a:rPr lang="en-US" sz="3200" dirty="0" smtClean="0"/>
              <a:t>Archives</a:t>
            </a:r>
            <a:endParaRPr lang="en-US" sz="3200" dirty="0"/>
          </a:p>
        </p:txBody>
      </p:sp>
      <p:sp>
        <p:nvSpPr>
          <p:cNvPr id="6" name="Content Placeholder 5"/>
          <p:cNvSpPr>
            <a:spLocks noGrp="1"/>
          </p:cNvSpPr>
          <p:nvPr>
            <p:ph sz="quarter" idx="4"/>
          </p:nvPr>
        </p:nvSpPr>
        <p:spPr/>
        <p:txBody>
          <a:bodyPr>
            <a:normAutofit/>
          </a:bodyPr>
          <a:lstStyle/>
          <a:p>
            <a:r>
              <a:rPr lang="en-US" sz="2000" dirty="0" smtClean="0"/>
              <a:t>A librarian may make up to three copies “solely for the purpose of replacing a copy that is damaged, deteriorating, lost, or stolen.”</a:t>
            </a:r>
            <a:endParaRPr lang="en-US" sz="2000" dirty="0"/>
          </a:p>
        </p:txBody>
      </p:sp>
    </p:spTree>
    <p:extLst>
      <p:ext uri="{BB962C8B-B14F-4D97-AF65-F5344CB8AC3E}">
        <p14:creationId xmlns:p14="http://schemas.microsoft.com/office/powerpoint/2010/main" val="311623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Scenarios</a:t>
            </a:r>
            <a:endParaRPr lang="en-US" sz="4800" dirty="0"/>
          </a:p>
        </p:txBody>
      </p:sp>
      <p:sp>
        <p:nvSpPr>
          <p:cNvPr id="3" name="Content Placeholder 2"/>
          <p:cNvSpPr>
            <a:spLocks noGrp="1"/>
          </p:cNvSpPr>
          <p:nvPr>
            <p:ph idx="1"/>
          </p:nvPr>
        </p:nvSpPr>
        <p:spPr/>
        <p:txBody>
          <a:bodyPr/>
          <a:lstStyle/>
          <a:p>
            <a:r>
              <a:rPr lang="en-US" sz="2000" dirty="0" smtClean="0"/>
              <a:t>Your district purchased math workbooks (consumables) for every 4th grade student and you receive just enough for you class at the beginning of the year.  One month into the school year, you have a new student.  Do you just make a copy of the math workbook for the new student?</a:t>
            </a:r>
            <a:endParaRPr lang="en-US" sz="2000" dirty="0"/>
          </a:p>
        </p:txBody>
      </p:sp>
      <p:pic>
        <p:nvPicPr>
          <p:cNvPr id="3074" name="Picture 2" descr="Image result for math workboo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5626" y="3755126"/>
            <a:ext cx="2038986" cy="2732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183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472" y="624403"/>
            <a:ext cx="8911687" cy="1280890"/>
          </a:xfrm>
        </p:spPr>
        <p:txBody>
          <a:bodyPr>
            <a:normAutofit/>
          </a:bodyPr>
          <a:lstStyle/>
          <a:p>
            <a:r>
              <a:rPr lang="en-US" sz="4800" dirty="0" smtClean="0"/>
              <a:t>Videos</a:t>
            </a:r>
            <a:endParaRPr lang="en-US" sz="4800" dirty="0"/>
          </a:p>
        </p:txBody>
      </p:sp>
      <p:sp>
        <p:nvSpPr>
          <p:cNvPr id="4" name="Text Placeholder 3"/>
          <p:cNvSpPr>
            <a:spLocks noGrp="1"/>
          </p:cNvSpPr>
          <p:nvPr>
            <p:ph type="body" idx="1"/>
          </p:nvPr>
        </p:nvSpPr>
        <p:spPr>
          <a:xfrm>
            <a:off x="2939373" y="1714798"/>
            <a:ext cx="3992732" cy="576262"/>
          </a:xfrm>
        </p:spPr>
        <p:txBody>
          <a:bodyPr/>
          <a:lstStyle/>
          <a:p>
            <a:r>
              <a:rPr lang="en-US" sz="3200" dirty="0" smtClean="0"/>
              <a:t>For viewing-</a:t>
            </a:r>
            <a:endParaRPr lang="en-US" sz="3200" dirty="0"/>
          </a:p>
        </p:txBody>
      </p:sp>
      <p:sp>
        <p:nvSpPr>
          <p:cNvPr id="3" name="Content Placeholder 2"/>
          <p:cNvSpPr>
            <a:spLocks noGrp="1"/>
          </p:cNvSpPr>
          <p:nvPr>
            <p:ph sz="half" idx="2"/>
          </p:nvPr>
        </p:nvSpPr>
        <p:spPr/>
        <p:txBody>
          <a:bodyPr>
            <a:normAutofit/>
          </a:bodyPr>
          <a:lstStyle/>
          <a:p>
            <a:r>
              <a:rPr lang="en-US" sz="2000" dirty="0" smtClean="0"/>
              <a:t>Teachers may use these materials in the classroom.</a:t>
            </a:r>
          </a:p>
          <a:p>
            <a:r>
              <a:rPr lang="en-US" sz="2000" dirty="0" smtClean="0"/>
              <a:t>Copies may be made for archival purposes or to replace lost, damaged, or stolen copies.</a:t>
            </a:r>
            <a:endParaRPr lang="en-US" sz="2000" dirty="0"/>
          </a:p>
        </p:txBody>
      </p:sp>
      <p:sp>
        <p:nvSpPr>
          <p:cNvPr id="5" name="Text Placeholder 4"/>
          <p:cNvSpPr>
            <a:spLocks noGrp="1"/>
          </p:cNvSpPr>
          <p:nvPr>
            <p:ph type="body" sz="quarter" idx="3"/>
          </p:nvPr>
        </p:nvSpPr>
        <p:spPr>
          <a:xfrm>
            <a:off x="7340430" y="2088255"/>
            <a:ext cx="4222345" cy="576262"/>
          </a:xfrm>
        </p:spPr>
        <p:txBody>
          <a:bodyPr/>
          <a:lstStyle/>
          <a:p>
            <a:r>
              <a:rPr lang="en-US" sz="3200" dirty="0" smtClean="0"/>
              <a:t>For multimedia/projects</a:t>
            </a:r>
            <a:endParaRPr lang="en-US" sz="3200" dirty="0"/>
          </a:p>
        </p:txBody>
      </p:sp>
      <p:sp>
        <p:nvSpPr>
          <p:cNvPr id="6" name="Content Placeholder 5"/>
          <p:cNvSpPr>
            <a:spLocks noGrp="1"/>
          </p:cNvSpPr>
          <p:nvPr>
            <p:ph sz="quarter" idx="4"/>
          </p:nvPr>
        </p:nvSpPr>
        <p:spPr>
          <a:xfrm>
            <a:off x="7224101" y="2661291"/>
            <a:ext cx="4338674" cy="3354060"/>
          </a:xfrm>
        </p:spPr>
        <p:txBody>
          <a:bodyPr>
            <a:normAutofit/>
          </a:bodyPr>
          <a:lstStyle/>
          <a:p>
            <a:r>
              <a:rPr lang="en-US" sz="2000" dirty="0" smtClean="0"/>
              <a:t>Students may use 10% or 3 minutes of lawfully acquired copyright works in their academic multimedia.</a:t>
            </a:r>
            <a:endParaRPr lang="en-US" sz="2000" dirty="0"/>
          </a:p>
        </p:txBody>
      </p:sp>
    </p:spTree>
    <p:extLst>
      <p:ext uri="{BB962C8B-B14F-4D97-AF65-F5344CB8AC3E}">
        <p14:creationId xmlns:p14="http://schemas.microsoft.com/office/powerpoint/2010/main" val="1524831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472" y="515274"/>
            <a:ext cx="8911687" cy="1280890"/>
          </a:xfrm>
        </p:spPr>
        <p:txBody>
          <a:bodyPr>
            <a:normAutofit/>
          </a:bodyPr>
          <a:lstStyle/>
          <a:p>
            <a:r>
              <a:rPr lang="en-US" sz="4800" dirty="0" smtClean="0"/>
              <a:t>Scenario</a:t>
            </a:r>
            <a:endParaRPr lang="en-US" sz="4800" dirty="0"/>
          </a:p>
        </p:txBody>
      </p:sp>
      <p:sp>
        <p:nvSpPr>
          <p:cNvPr id="3" name="Content Placeholder 2"/>
          <p:cNvSpPr>
            <a:spLocks noGrp="1"/>
          </p:cNvSpPr>
          <p:nvPr>
            <p:ph idx="1"/>
          </p:nvPr>
        </p:nvSpPr>
        <p:spPr/>
        <p:txBody>
          <a:bodyPr>
            <a:normAutofit/>
          </a:bodyPr>
          <a:lstStyle/>
          <a:p>
            <a:r>
              <a:rPr lang="en-US" sz="2000" dirty="0" smtClean="0"/>
              <a:t>A teacher rents a DVD of the film The Blue and The Gray from a local video store to show in her class on Civil War. The disc is labeled For Home Use Only. Is this use permitted? </a:t>
            </a:r>
          </a:p>
        </p:txBody>
      </p:sp>
      <p:pic>
        <p:nvPicPr>
          <p:cNvPr id="2050" name="Picture 2" descr="Image result for blue and gray, civil w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236" y="3031050"/>
            <a:ext cx="2123392" cy="350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598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728" y="595975"/>
            <a:ext cx="8911687" cy="1280890"/>
          </a:xfrm>
        </p:spPr>
        <p:txBody>
          <a:bodyPr>
            <a:normAutofit/>
          </a:bodyPr>
          <a:lstStyle/>
          <a:p>
            <a:r>
              <a:rPr lang="en-US" sz="4800" dirty="0" smtClean="0"/>
              <a:t>Internet</a:t>
            </a:r>
            <a:endParaRPr lang="en-US" sz="4800" dirty="0"/>
          </a:p>
        </p:txBody>
      </p:sp>
      <p:sp>
        <p:nvSpPr>
          <p:cNvPr id="3" name="Content Placeholder 2"/>
          <p:cNvSpPr>
            <a:spLocks noGrp="1"/>
          </p:cNvSpPr>
          <p:nvPr>
            <p:ph idx="1"/>
          </p:nvPr>
        </p:nvSpPr>
        <p:spPr/>
        <p:txBody>
          <a:bodyPr>
            <a:normAutofit/>
          </a:bodyPr>
          <a:lstStyle/>
          <a:p>
            <a:r>
              <a:rPr lang="en-US" sz="2000" dirty="0" smtClean="0"/>
              <a:t>Images may be downloaded for student projects and teacher lessons. </a:t>
            </a:r>
          </a:p>
          <a:p>
            <a:r>
              <a:rPr lang="en-US" sz="2000" dirty="0" smtClean="0"/>
              <a:t>Sound files and video may be downloaded for use in multimedia projects.</a:t>
            </a:r>
            <a:endParaRPr lang="en-US" sz="2000" dirty="0"/>
          </a:p>
        </p:txBody>
      </p:sp>
    </p:spTree>
    <p:extLst>
      <p:ext uri="{BB962C8B-B14F-4D97-AF65-F5344CB8AC3E}">
        <p14:creationId xmlns:p14="http://schemas.microsoft.com/office/powerpoint/2010/main" val="3189407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153</TotalTime>
  <Words>970</Words>
  <Application>Microsoft Office PowerPoint</Application>
  <PresentationFormat>Widescreen</PresentationFormat>
  <Paragraphs>61</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Copyright Laws </vt:lpstr>
      <vt:lpstr>What is copyright?</vt:lpstr>
      <vt:lpstr>What is “Fair Use”?</vt:lpstr>
      <vt:lpstr>“Fair Use” Factors</vt:lpstr>
      <vt:lpstr>Printed Material</vt:lpstr>
      <vt:lpstr>Scenarios</vt:lpstr>
      <vt:lpstr>Videos</vt:lpstr>
      <vt:lpstr>Scenario</vt:lpstr>
      <vt:lpstr>Internet</vt:lpstr>
      <vt:lpstr>Scenario</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Nkenze Deshanza Jones</dc:creator>
  <cp:lastModifiedBy>Nkenze Deshanza Jones</cp:lastModifiedBy>
  <cp:revision>18</cp:revision>
  <dcterms:created xsi:type="dcterms:W3CDTF">2016-03-06T21:10:47Z</dcterms:created>
  <dcterms:modified xsi:type="dcterms:W3CDTF">2016-03-06T23:44:38Z</dcterms:modified>
</cp:coreProperties>
</file>