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0"/>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5" r:id="rId18"/>
    <p:sldId id="272" r:id="rId19"/>
    <p:sldId id="273" r:id="rId20"/>
    <p:sldId id="274"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7D927F-0F8E-4E71-993C-3DB4A650450C}" type="datetimeFigureOut">
              <a:rPr lang="en-US" smtClean="0"/>
              <a:t>4/3/2016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0BDD1D-5C5E-4AD3-A506-D5A607869703}" type="slidenum">
              <a:rPr lang="en-US" smtClean="0"/>
              <a:t>‹#›</a:t>
            </a:fld>
            <a:endParaRPr lang="en-US"/>
          </a:p>
        </p:txBody>
      </p:sp>
    </p:spTree>
    <p:extLst>
      <p:ext uri="{BB962C8B-B14F-4D97-AF65-F5344CB8AC3E}">
        <p14:creationId xmlns:p14="http://schemas.microsoft.com/office/powerpoint/2010/main" val="1565837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0BDD1D-5C5E-4AD3-A506-D5A607869703}" type="slidenum">
              <a:rPr lang="en-US" smtClean="0"/>
              <a:t>3</a:t>
            </a:fld>
            <a:endParaRPr lang="en-US"/>
          </a:p>
        </p:txBody>
      </p:sp>
    </p:spTree>
    <p:extLst>
      <p:ext uri="{BB962C8B-B14F-4D97-AF65-F5344CB8AC3E}">
        <p14:creationId xmlns:p14="http://schemas.microsoft.com/office/powerpoint/2010/main" val="220370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D71C67-94BC-4E07-86AD-6E21C770ECA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321215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C67-94BC-4E07-86AD-6E21C770ECA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204425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C67-94BC-4E07-86AD-6E21C770ECA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7B742-85F8-4822-9E42-2D363ECC6CD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9164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C67-94BC-4E07-86AD-6E21C770ECA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4139822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C67-94BC-4E07-86AD-6E21C770ECA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7B742-85F8-4822-9E42-2D363ECC6CD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0971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C67-94BC-4E07-86AD-6E21C770ECA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3521517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D71C67-94BC-4E07-86AD-6E21C770ECA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2058494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D71C67-94BC-4E07-86AD-6E21C770ECA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154617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D71C67-94BC-4E07-86AD-6E21C770ECA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143668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C67-94BC-4E07-86AD-6E21C770ECA7}"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256636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D71C67-94BC-4E07-86AD-6E21C770ECA7}"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3903903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D71C67-94BC-4E07-86AD-6E21C770ECA7}" type="datetimeFigureOut">
              <a:rPr lang="en-US" smtClean="0"/>
              <a:t>4/3/2016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169714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D71C67-94BC-4E07-86AD-6E21C770ECA7}" type="datetimeFigureOut">
              <a:rPr lang="en-US" smtClean="0"/>
              <a:t>4/3/2016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412893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71C67-94BC-4E07-86AD-6E21C770ECA7}" type="datetimeFigureOut">
              <a:rPr lang="en-US" smtClean="0"/>
              <a:t>4/3/2016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334906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71C67-94BC-4E07-86AD-6E21C770ECA7}"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7B742-85F8-4822-9E42-2D363ECC6CD5}" type="slidenum">
              <a:rPr lang="en-US" smtClean="0"/>
              <a:t>‹#›</a:t>
            </a:fld>
            <a:endParaRPr lang="en-US"/>
          </a:p>
        </p:txBody>
      </p:sp>
    </p:spTree>
    <p:extLst>
      <p:ext uri="{BB962C8B-B14F-4D97-AF65-F5344CB8AC3E}">
        <p14:creationId xmlns:p14="http://schemas.microsoft.com/office/powerpoint/2010/main" val="205057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7B742-85F8-4822-9E42-2D363ECC6CD5}" type="slidenum">
              <a:rPr lang="en-US" smtClean="0"/>
              <a:t>‹#›</a:t>
            </a:fld>
            <a:endParaRPr lang="en-US"/>
          </a:p>
        </p:txBody>
      </p:sp>
      <p:sp>
        <p:nvSpPr>
          <p:cNvPr id="5" name="Date Placeholder 4"/>
          <p:cNvSpPr>
            <a:spLocks noGrp="1"/>
          </p:cNvSpPr>
          <p:nvPr>
            <p:ph type="dt" sz="half" idx="10"/>
          </p:nvPr>
        </p:nvSpPr>
        <p:spPr/>
        <p:txBody>
          <a:bodyPr/>
          <a:lstStyle/>
          <a:p>
            <a:fld id="{B5D71C67-94BC-4E07-86AD-6E21C770ECA7}" type="datetimeFigureOut">
              <a:rPr lang="en-US" smtClean="0"/>
              <a:t>4/3/2016</a:t>
            </a:fld>
            <a:endParaRPr lang="en-US"/>
          </a:p>
        </p:txBody>
      </p:sp>
    </p:spTree>
    <p:extLst>
      <p:ext uri="{BB962C8B-B14F-4D97-AF65-F5344CB8AC3E}">
        <p14:creationId xmlns:p14="http://schemas.microsoft.com/office/powerpoint/2010/main" val="322026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D71C67-94BC-4E07-86AD-6E21C770ECA7}" type="datetimeFigureOut">
              <a:rPr lang="en-US" smtClean="0"/>
              <a:t>4/3/2016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2D7B742-85F8-4822-9E42-2D363ECC6CD5}" type="slidenum">
              <a:rPr lang="en-US" smtClean="0"/>
              <a:t>‹#›</a:t>
            </a:fld>
            <a:endParaRPr lang="en-US"/>
          </a:p>
        </p:txBody>
      </p:sp>
    </p:spTree>
    <p:extLst>
      <p:ext uri="{BB962C8B-B14F-4D97-AF65-F5344CB8AC3E}">
        <p14:creationId xmlns:p14="http://schemas.microsoft.com/office/powerpoint/2010/main" val="413878629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schools.duolingo.com/" TargetMode="External"/><Relationship Id="rId2" Type="http://schemas.openxmlformats.org/officeDocument/2006/relationships/hyperlink" Target="http://dx.doi.org/10.7921/G0PN93HQ" TargetMode="External"/><Relationship Id="rId1" Type="http://schemas.openxmlformats.org/officeDocument/2006/relationships/slideLayout" Target="../slideLayouts/slideLayout2.xml"/><Relationship Id="rId4" Type="http://schemas.openxmlformats.org/officeDocument/2006/relationships/hyperlink" Target="http://static.duolingo.com/s3/DuolingoReport_Final.pdf"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8OebgtUjLg4"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575582"/>
            <a:ext cx="7766936" cy="2475254"/>
          </a:xfr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a:softEdge rad="63500"/>
          </a:effectLst>
        </p:spPr>
        <p:txBody>
          <a:bodyPr/>
          <a:lstStyle/>
          <a:p>
            <a:r>
              <a:rPr lang="en-US" dirty="0" smtClean="0"/>
              <a:t>Learning another Language with Duolingo</a:t>
            </a:r>
            <a:endParaRPr lang="en-US" dirty="0"/>
          </a:p>
        </p:txBody>
      </p:sp>
      <p:sp>
        <p:nvSpPr>
          <p:cNvPr id="3" name="Subtitle 2"/>
          <p:cNvSpPr>
            <a:spLocks noGrp="1"/>
          </p:cNvSpPr>
          <p:nvPr>
            <p:ph type="subTitle" idx="1"/>
          </p:nvPr>
        </p:nvSpPr>
        <p:spPr>
          <a:xfrm>
            <a:off x="1507066" y="4050833"/>
            <a:ext cx="7997541" cy="1499961"/>
          </a:xfrm>
        </p:spPr>
        <p:txBody>
          <a:bodyPr>
            <a:normAutofit/>
          </a:bodyPr>
          <a:lstStyle/>
          <a:p>
            <a:pPr>
              <a:lnSpc>
                <a:spcPts val="1200"/>
              </a:lnSpc>
            </a:pPr>
            <a:r>
              <a:rPr lang="en-US" dirty="0" smtClean="0"/>
              <a:t>Nkenze Jones</a:t>
            </a:r>
          </a:p>
          <a:p>
            <a:pPr>
              <a:lnSpc>
                <a:spcPts val="1200"/>
              </a:lnSpc>
            </a:pPr>
            <a:r>
              <a:rPr lang="en-US" dirty="0" smtClean="0"/>
              <a:t>ITEC </a:t>
            </a:r>
            <a:r>
              <a:rPr lang="en-US" dirty="0" smtClean="0"/>
              <a:t>7445</a:t>
            </a:r>
          </a:p>
          <a:p>
            <a:pPr>
              <a:lnSpc>
                <a:spcPts val="1200"/>
              </a:lnSpc>
            </a:pPr>
            <a:r>
              <a:rPr lang="en-US" dirty="0" smtClean="0"/>
              <a:t>Dr. Beeland</a:t>
            </a:r>
            <a:endParaRPr lang="en-US" dirty="0" smtClean="0"/>
          </a:p>
          <a:p>
            <a:pPr>
              <a:lnSpc>
                <a:spcPts val="1200"/>
              </a:lnSpc>
            </a:pPr>
            <a:r>
              <a:rPr lang="en-US" dirty="0" smtClean="0"/>
              <a:t>April 4, 2016</a:t>
            </a:r>
          </a:p>
          <a:p>
            <a:pPr>
              <a:lnSpc>
                <a:spcPts val="1200"/>
              </a:lnSpc>
            </a:pPr>
            <a:r>
              <a:rPr lang="en-US" dirty="0" smtClean="0"/>
              <a:t>Emerging Technology</a:t>
            </a:r>
            <a:endParaRPr lang="en-US" dirty="0"/>
          </a:p>
        </p:txBody>
      </p:sp>
    </p:spTree>
    <p:extLst>
      <p:ext uri="{BB962C8B-B14F-4D97-AF65-F5344CB8AC3E}">
        <p14:creationId xmlns:p14="http://schemas.microsoft.com/office/powerpoint/2010/main" val="3762989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a:t>
            </a:r>
            <a:r>
              <a:rPr lang="en-US" dirty="0" smtClean="0"/>
              <a:t>Population (cont’d)</a:t>
            </a:r>
            <a:endParaRPr lang="en-US" dirty="0"/>
          </a:p>
        </p:txBody>
      </p:sp>
      <p:sp>
        <p:nvSpPr>
          <p:cNvPr id="3" name="Content Placeholder 2"/>
          <p:cNvSpPr>
            <a:spLocks noGrp="1"/>
          </p:cNvSpPr>
          <p:nvPr>
            <p:ph idx="1"/>
          </p:nvPr>
        </p:nvSpPr>
        <p:spPr/>
        <p:txBody>
          <a:bodyPr/>
          <a:lstStyle/>
          <a:p>
            <a:r>
              <a:rPr lang="en-US" dirty="0" smtClean="0"/>
              <a:t>Because of the discipline required and the technology skills needed to navigate, the target population would most-likely be upper elementary and above.</a:t>
            </a:r>
          </a:p>
          <a:p>
            <a:r>
              <a:rPr lang="en-US" dirty="0" smtClean="0"/>
              <a:t>Most schools have at least one computer lab; a class set of Chromebooks, laptops, or tablets; and every classroom has approximately 7 Chrome boxes. </a:t>
            </a:r>
            <a:endParaRPr lang="en-US" dirty="0"/>
          </a:p>
        </p:txBody>
      </p:sp>
    </p:spTree>
    <p:extLst>
      <p:ext uri="{BB962C8B-B14F-4D97-AF65-F5344CB8AC3E}">
        <p14:creationId xmlns:p14="http://schemas.microsoft.com/office/powerpoint/2010/main" val="137715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and Software</a:t>
            </a:r>
            <a:endParaRPr lang="en-US" dirty="0"/>
          </a:p>
        </p:txBody>
      </p:sp>
      <p:sp>
        <p:nvSpPr>
          <p:cNvPr id="3" name="Content Placeholder 2"/>
          <p:cNvSpPr>
            <a:spLocks noGrp="1"/>
          </p:cNvSpPr>
          <p:nvPr>
            <p:ph idx="1"/>
          </p:nvPr>
        </p:nvSpPr>
        <p:spPr/>
        <p:txBody>
          <a:bodyPr/>
          <a:lstStyle/>
          <a:p>
            <a:r>
              <a:rPr lang="en-US" dirty="0" smtClean="0"/>
              <a:t>Duolingo is a free web-based tool. It can be accessed through the app or website.</a:t>
            </a:r>
          </a:p>
          <a:p>
            <a:r>
              <a:rPr lang="en-US" dirty="0" smtClean="0"/>
              <a:t>Computers with web access are needed.</a:t>
            </a:r>
          </a:p>
          <a:p>
            <a:pPr lvl="1"/>
            <a:r>
              <a:rPr lang="en-US" dirty="0" smtClean="0"/>
              <a:t>Coffee County Schools provides free Wi-Fi with some restrictions.  If restricted, the students will have to be granted access to use Duolingo. </a:t>
            </a:r>
          </a:p>
          <a:p>
            <a:r>
              <a:rPr lang="en-US" dirty="0" smtClean="0"/>
              <a:t>Students are required to have an email address in other to create an account with Duolingo.</a:t>
            </a:r>
          </a:p>
          <a:p>
            <a:pPr lvl="1"/>
            <a:r>
              <a:rPr lang="en-US" dirty="0" smtClean="0"/>
              <a:t>Every student in the school system has an Google account because we are Google Apps for Education school district.</a:t>
            </a:r>
          </a:p>
          <a:p>
            <a:r>
              <a:rPr lang="en-US" dirty="0" smtClean="0"/>
              <a:t>Headphones are necessary so not distract others.</a:t>
            </a:r>
            <a:endParaRPr lang="en-US" dirty="0"/>
          </a:p>
        </p:txBody>
      </p:sp>
    </p:spTree>
    <p:extLst>
      <p:ext uri="{BB962C8B-B14F-4D97-AF65-F5344CB8AC3E}">
        <p14:creationId xmlns:p14="http://schemas.microsoft.com/office/powerpoint/2010/main" val="2817517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Support</a:t>
            </a:r>
            <a:endParaRPr lang="en-US" dirty="0"/>
          </a:p>
        </p:txBody>
      </p:sp>
      <p:sp>
        <p:nvSpPr>
          <p:cNvPr id="3" name="Content Placeholder 2"/>
          <p:cNvSpPr>
            <a:spLocks noGrp="1"/>
          </p:cNvSpPr>
          <p:nvPr>
            <p:ph idx="1"/>
          </p:nvPr>
        </p:nvSpPr>
        <p:spPr>
          <a:xfrm>
            <a:off x="677334" y="1490887"/>
            <a:ext cx="8596668" cy="3880773"/>
          </a:xfrm>
        </p:spPr>
        <p:txBody>
          <a:bodyPr/>
          <a:lstStyle/>
          <a:p>
            <a:r>
              <a:rPr lang="en-US" dirty="0" smtClean="0"/>
              <a:t>Duolingo provides technical support through the help tab find on their page.</a:t>
            </a:r>
          </a:p>
          <a:p>
            <a:r>
              <a:rPr lang="en-US" dirty="0" smtClean="0"/>
              <a:t>Duolingo also has a step-by-step guide for teachers to create a classroom account and how to add and invite students.</a:t>
            </a:r>
          </a:p>
          <a:p>
            <a:r>
              <a:rPr lang="en-US" dirty="0" smtClean="0"/>
              <a:t>Duolingo allows users to connect using Google Apps (such as: Google + and Google Classroom).</a:t>
            </a:r>
          </a:p>
          <a:p>
            <a:r>
              <a:rPr lang="en-US" dirty="0" smtClean="0"/>
              <a:t>The IT department can assist with any Google account problems.</a:t>
            </a:r>
          </a:p>
          <a:p>
            <a:endParaRPr lang="en-US" dirty="0"/>
          </a:p>
        </p:txBody>
      </p:sp>
    </p:spTree>
    <p:extLst>
      <p:ext uri="{BB962C8B-B14F-4D97-AF65-F5344CB8AC3E}">
        <p14:creationId xmlns:p14="http://schemas.microsoft.com/office/powerpoint/2010/main" val="2447923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677334" y="1529524"/>
            <a:ext cx="8596668" cy="3880773"/>
          </a:xfrm>
        </p:spPr>
        <p:txBody>
          <a:bodyPr/>
          <a:lstStyle/>
          <a:p>
            <a:r>
              <a:rPr lang="en-US" dirty="0" smtClean="0"/>
              <a:t>In order for teachers to be able to track individual students’ progress, the students have to grant the teacher permission to track them.  They will not show up on your schools dashboard until then.</a:t>
            </a:r>
          </a:p>
          <a:p>
            <a:r>
              <a:rPr lang="en-US" dirty="0" smtClean="0"/>
              <a:t>Duolingo has set guidelines for students to follow, if not followed students can be restricted from program.</a:t>
            </a:r>
          </a:p>
          <a:p>
            <a:r>
              <a:rPr lang="en-US" dirty="0" smtClean="0"/>
              <a:t>Students should be cautious when sharing data on Duolingo.  Duolingo is a global community. Personal information should not be shared. Instructors can use privacy settings to control students’ access to social features and exposure to certain words.</a:t>
            </a:r>
          </a:p>
          <a:p>
            <a:r>
              <a:rPr lang="en-US" dirty="0" smtClean="0"/>
              <a:t>Students also should be very respectful of others culture since the Duolingo has diverse users.</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390720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the Technology</a:t>
            </a:r>
            <a:endParaRPr lang="en-US" dirty="0"/>
          </a:p>
        </p:txBody>
      </p:sp>
      <p:sp>
        <p:nvSpPr>
          <p:cNvPr id="3" name="Content Placeholder 2"/>
          <p:cNvSpPr>
            <a:spLocks noGrp="1"/>
          </p:cNvSpPr>
          <p:nvPr>
            <p:ph idx="1"/>
          </p:nvPr>
        </p:nvSpPr>
        <p:spPr>
          <a:xfrm>
            <a:off x="677334" y="1645434"/>
            <a:ext cx="8596668" cy="3880773"/>
          </a:xfrm>
        </p:spPr>
        <p:txBody>
          <a:bodyPr/>
          <a:lstStyle/>
          <a:p>
            <a:r>
              <a:rPr lang="en-US" sz="2000" dirty="0" smtClean="0"/>
              <a:t>This technology is completely free.</a:t>
            </a:r>
          </a:p>
          <a:p>
            <a:r>
              <a:rPr lang="en-US" sz="2000" dirty="0" smtClean="0"/>
              <a:t>Since we have a BOYD policy in place, students can use their own devices when all of the school provided devices are taken.</a:t>
            </a:r>
          </a:p>
          <a:p>
            <a:r>
              <a:rPr lang="en-US" sz="2000" dirty="0" smtClean="0"/>
              <a:t>Duolingo can also be utilized during flexible grouping times to maximize computer use.</a:t>
            </a:r>
          </a:p>
          <a:p>
            <a:r>
              <a:rPr lang="en-US" sz="2000" dirty="0" smtClean="0"/>
              <a:t>Due to the abundance of technology we have in place, no new purchases are needed to implement this technology.</a:t>
            </a:r>
          </a:p>
          <a:p>
            <a:r>
              <a:rPr lang="en-US" sz="2000" dirty="0" smtClean="0"/>
              <a:t>Teachers can use the guide to learn more about program and the forum is a good resource to use to learn from other educators. </a:t>
            </a:r>
          </a:p>
          <a:p>
            <a:endParaRPr lang="en-US" dirty="0"/>
          </a:p>
        </p:txBody>
      </p:sp>
    </p:spTree>
    <p:extLst>
      <p:ext uri="{BB962C8B-B14F-4D97-AF65-F5344CB8AC3E}">
        <p14:creationId xmlns:p14="http://schemas.microsoft.com/office/powerpoint/2010/main" val="1449315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Funding Sources</a:t>
            </a:r>
            <a:endParaRPr lang="en-US" dirty="0"/>
          </a:p>
        </p:txBody>
      </p:sp>
      <p:sp>
        <p:nvSpPr>
          <p:cNvPr id="3" name="Content Placeholder 2"/>
          <p:cNvSpPr>
            <a:spLocks noGrp="1"/>
          </p:cNvSpPr>
          <p:nvPr>
            <p:ph idx="1"/>
          </p:nvPr>
        </p:nvSpPr>
        <p:spPr>
          <a:xfrm>
            <a:off x="677334" y="1671191"/>
            <a:ext cx="8596668" cy="3880773"/>
          </a:xfrm>
        </p:spPr>
        <p:txBody>
          <a:bodyPr>
            <a:normAutofit/>
          </a:bodyPr>
          <a:lstStyle/>
          <a:p>
            <a:r>
              <a:rPr lang="en-US" sz="2000" dirty="0" smtClean="0"/>
              <a:t>Additional funding sources are not necessary at this time.</a:t>
            </a:r>
          </a:p>
          <a:p>
            <a:r>
              <a:rPr lang="en-US" sz="2000" dirty="0" smtClean="0"/>
              <a:t>Teachers could use DonorsChoose.org if they see the need for more computers or tablets as the implementation progresses. </a:t>
            </a:r>
            <a:endParaRPr lang="en-US" sz="2000" dirty="0"/>
          </a:p>
        </p:txBody>
      </p:sp>
    </p:spTree>
    <p:extLst>
      <p:ext uri="{BB962C8B-B14F-4D97-AF65-F5344CB8AC3E}">
        <p14:creationId xmlns:p14="http://schemas.microsoft.com/office/powerpoint/2010/main" val="926141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Technology</a:t>
            </a:r>
            <a:endParaRPr lang="en-US" dirty="0"/>
          </a:p>
        </p:txBody>
      </p:sp>
      <p:sp>
        <p:nvSpPr>
          <p:cNvPr id="3" name="Content Placeholder 2"/>
          <p:cNvSpPr>
            <a:spLocks noGrp="1"/>
          </p:cNvSpPr>
          <p:nvPr>
            <p:ph idx="1"/>
          </p:nvPr>
        </p:nvSpPr>
        <p:spPr>
          <a:xfrm>
            <a:off x="677334" y="1503767"/>
            <a:ext cx="8596668" cy="3880773"/>
          </a:xfrm>
        </p:spPr>
        <p:txBody>
          <a:bodyPr/>
          <a:lstStyle/>
          <a:p>
            <a:r>
              <a:rPr lang="en-US" sz="2000" dirty="0" smtClean="0"/>
              <a:t>Duolingo can be used to help students learn another language.  </a:t>
            </a:r>
          </a:p>
          <a:p>
            <a:pPr lvl="1"/>
            <a:r>
              <a:rPr lang="en-US" sz="1800" dirty="0" smtClean="0"/>
              <a:t>Student learning increases when they are exposed to culturally responsive activities.  </a:t>
            </a:r>
          </a:p>
          <a:p>
            <a:pPr lvl="1"/>
            <a:r>
              <a:rPr lang="en-US" sz="1800" dirty="0" smtClean="0"/>
              <a:t>English learners will benefit from this technology because teachers can also use it to provide sheltered instruction.</a:t>
            </a:r>
          </a:p>
          <a:p>
            <a:r>
              <a:rPr lang="en-US" sz="2000" dirty="0" smtClean="0"/>
              <a:t>Teachers can track individual student data and progress through the dashboard.</a:t>
            </a:r>
          </a:p>
          <a:p>
            <a:endParaRPr lang="en-US" dirty="0"/>
          </a:p>
        </p:txBody>
      </p:sp>
    </p:spTree>
    <p:extLst>
      <p:ext uri="{BB962C8B-B14F-4D97-AF65-F5344CB8AC3E}">
        <p14:creationId xmlns:p14="http://schemas.microsoft.com/office/powerpoint/2010/main" val="2094752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Technology (cont’d)</a:t>
            </a:r>
          </a:p>
        </p:txBody>
      </p:sp>
      <p:sp>
        <p:nvSpPr>
          <p:cNvPr id="3" name="Content Placeholder 2"/>
          <p:cNvSpPr>
            <a:spLocks noGrp="1"/>
          </p:cNvSpPr>
          <p:nvPr>
            <p:ph idx="1"/>
          </p:nvPr>
        </p:nvSpPr>
        <p:spPr>
          <a:xfrm>
            <a:off x="677334" y="1671192"/>
            <a:ext cx="8596668" cy="3880773"/>
          </a:xfrm>
        </p:spPr>
        <p:txBody>
          <a:bodyPr>
            <a:normAutofit/>
          </a:bodyPr>
          <a:lstStyle/>
          <a:p>
            <a:r>
              <a:rPr lang="en-US" sz="2000" dirty="0" smtClean="0"/>
              <a:t>Easy Classroom Ideas for use of Duolingo:</a:t>
            </a:r>
          </a:p>
          <a:p>
            <a:pPr lvl="1"/>
            <a:r>
              <a:rPr lang="en-US" sz="1800" dirty="0" smtClean="0"/>
              <a:t>Offered as a reward time or early finisher activity.</a:t>
            </a:r>
          </a:p>
          <a:p>
            <a:pPr lvl="1"/>
            <a:r>
              <a:rPr lang="en-US" sz="1800" dirty="0" smtClean="0"/>
              <a:t>Use as a game for learning.</a:t>
            </a:r>
          </a:p>
          <a:p>
            <a:pPr lvl="1"/>
            <a:r>
              <a:rPr lang="en-US" sz="1800" dirty="0" smtClean="0"/>
              <a:t>Use as a reinforcement tool.</a:t>
            </a:r>
          </a:p>
          <a:p>
            <a:pPr lvl="1"/>
            <a:r>
              <a:rPr lang="en-US" sz="1800" dirty="0" smtClean="0"/>
              <a:t>Use as a warm-up (bell ringer).</a:t>
            </a:r>
          </a:p>
          <a:p>
            <a:pPr lvl="1"/>
            <a:r>
              <a:rPr lang="en-US" sz="1800" dirty="0" smtClean="0"/>
              <a:t>Assign as homework.</a:t>
            </a:r>
          </a:p>
          <a:p>
            <a:pPr lvl="1"/>
            <a:r>
              <a:rPr lang="en-US" sz="1800" dirty="0" smtClean="0"/>
              <a:t>Extra Credit for use at home.</a:t>
            </a:r>
          </a:p>
          <a:p>
            <a:pPr lvl="1"/>
            <a:r>
              <a:rPr lang="en-US" sz="1800" dirty="0" smtClean="0"/>
              <a:t>Use as remediation or acceleration during breaks.</a:t>
            </a:r>
          </a:p>
        </p:txBody>
      </p:sp>
    </p:spTree>
    <p:extLst>
      <p:ext uri="{BB962C8B-B14F-4D97-AF65-F5344CB8AC3E}">
        <p14:creationId xmlns:p14="http://schemas.microsoft.com/office/powerpoint/2010/main" val="3085997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a:t>
            </a:r>
            <a:r>
              <a:rPr lang="en-US" dirty="0" smtClean="0"/>
              <a:t>Technology (cont’d)</a:t>
            </a:r>
            <a:endParaRPr lang="en-US" dirty="0"/>
          </a:p>
        </p:txBody>
      </p:sp>
      <p:sp>
        <p:nvSpPr>
          <p:cNvPr id="3" name="Content Placeholder 2"/>
          <p:cNvSpPr>
            <a:spLocks noGrp="1"/>
          </p:cNvSpPr>
          <p:nvPr>
            <p:ph idx="1"/>
          </p:nvPr>
        </p:nvSpPr>
        <p:spPr>
          <a:xfrm>
            <a:off x="677334" y="1568161"/>
            <a:ext cx="8596668" cy="3880773"/>
          </a:xfrm>
        </p:spPr>
        <p:txBody>
          <a:bodyPr/>
          <a:lstStyle/>
          <a:p>
            <a:r>
              <a:rPr lang="en-US" sz="2200" dirty="0" smtClean="0"/>
              <a:t>Several of the student technology standards are met through the use of this technology.</a:t>
            </a:r>
          </a:p>
          <a:p>
            <a:pPr lvl="1"/>
            <a:r>
              <a:rPr lang="en-US" sz="1800" dirty="0" smtClean="0"/>
              <a:t>Use models and simulations to explore complex language.</a:t>
            </a:r>
          </a:p>
          <a:p>
            <a:pPr lvl="1"/>
            <a:r>
              <a:rPr lang="en-US" sz="1800" dirty="0" smtClean="0"/>
              <a:t>Communicate information and ideas effectively to multiple audiences.</a:t>
            </a:r>
          </a:p>
          <a:p>
            <a:pPr lvl="1"/>
            <a:r>
              <a:rPr lang="en-US" sz="1800" dirty="0" smtClean="0"/>
              <a:t>Manage activities to complete a task.</a:t>
            </a:r>
          </a:p>
          <a:p>
            <a:pPr lvl="1"/>
            <a:r>
              <a:rPr lang="en-US" sz="1800" dirty="0" smtClean="0"/>
              <a:t>Digital Citizenship </a:t>
            </a:r>
          </a:p>
          <a:p>
            <a:pPr marL="457200" lvl="1" indent="0">
              <a:buNone/>
            </a:pPr>
            <a:endParaRPr lang="en-US" dirty="0" smtClean="0"/>
          </a:p>
        </p:txBody>
      </p:sp>
    </p:spTree>
    <p:extLst>
      <p:ext uri="{BB962C8B-B14F-4D97-AF65-F5344CB8AC3E}">
        <p14:creationId xmlns:p14="http://schemas.microsoft.com/office/powerpoint/2010/main" val="821223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Technology Promote Student Learning Goals?</a:t>
            </a:r>
            <a:endParaRPr lang="en-US" dirty="0"/>
          </a:p>
        </p:txBody>
      </p:sp>
      <p:sp>
        <p:nvSpPr>
          <p:cNvPr id="3" name="Content Placeholder 2"/>
          <p:cNvSpPr>
            <a:spLocks noGrp="1"/>
          </p:cNvSpPr>
          <p:nvPr>
            <p:ph idx="1"/>
          </p:nvPr>
        </p:nvSpPr>
        <p:spPr/>
        <p:txBody>
          <a:bodyPr/>
          <a:lstStyle/>
          <a:p>
            <a:r>
              <a:rPr lang="en-US" dirty="0" smtClean="0"/>
              <a:t>Duolingo provides </a:t>
            </a:r>
            <a:r>
              <a:rPr lang="en-US" b="1" dirty="0" smtClean="0"/>
              <a:t>authentic learning</a:t>
            </a:r>
            <a:r>
              <a:rPr lang="en-US" dirty="0" smtClean="0"/>
              <a:t>.  The students can use the learned knowledge to communicate affectively with other students and a global audience outside the classroom through oral and written language.</a:t>
            </a:r>
          </a:p>
          <a:p>
            <a:r>
              <a:rPr lang="en-US" dirty="0" smtClean="0"/>
              <a:t>Students can </a:t>
            </a:r>
            <a:r>
              <a:rPr lang="en-US" b="1" dirty="0" smtClean="0"/>
              <a:t>collaboratively learn </a:t>
            </a:r>
            <a:r>
              <a:rPr lang="en-US" dirty="0" smtClean="0"/>
              <a:t>through the global community of language learners provide through the use of this technology.</a:t>
            </a:r>
          </a:p>
          <a:p>
            <a:endParaRPr lang="en-US" b="1" dirty="0" smtClean="0"/>
          </a:p>
          <a:p>
            <a:endParaRPr lang="en-US" dirty="0" smtClean="0"/>
          </a:p>
          <a:p>
            <a:endParaRPr lang="en-US" dirty="0"/>
          </a:p>
        </p:txBody>
      </p:sp>
    </p:spTree>
    <p:extLst>
      <p:ext uri="{BB962C8B-B14F-4D97-AF65-F5344CB8AC3E}">
        <p14:creationId xmlns:p14="http://schemas.microsoft.com/office/powerpoint/2010/main" val="92319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is Duolingo?</a:t>
            </a:r>
            <a:endParaRPr lang="en-US" sz="4800" dirty="0"/>
          </a:p>
        </p:txBody>
      </p:sp>
      <p:sp>
        <p:nvSpPr>
          <p:cNvPr id="3" name="Content Placeholder 2"/>
          <p:cNvSpPr>
            <a:spLocks noGrp="1"/>
          </p:cNvSpPr>
          <p:nvPr>
            <p:ph idx="1"/>
          </p:nvPr>
        </p:nvSpPr>
        <p:spPr>
          <a:xfrm>
            <a:off x="677334" y="1748466"/>
            <a:ext cx="8596668" cy="3880773"/>
          </a:xfrm>
        </p:spPr>
        <p:txBody>
          <a:bodyPr>
            <a:normAutofit/>
          </a:bodyPr>
          <a:lstStyle/>
          <a:p>
            <a:r>
              <a:rPr lang="en-US" sz="2400" dirty="0" smtClean="0"/>
              <a:t>Free online language learning platform.</a:t>
            </a:r>
          </a:p>
          <a:p>
            <a:r>
              <a:rPr lang="en-US" sz="2400" dirty="0" smtClean="0"/>
              <a:t>Turns language learning into a game to make it fun and effective.</a:t>
            </a:r>
          </a:p>
          <a:p>
            <a:r>
              <a:rPr lang="en-US" sz="2400" dirty="0" smtClean="0"/>
              <a:t>About 13 languages are available.</a:t>
            </a:r>
          </a:p>
          <a:p>
            <a:r>
              <a:rPr lang="en-US" sz="2400" dirty="0" smtClean="0"/>
              <a:t>Has distinct advantages from the research point of view compared to other language learning software packages.</a:t>
            </a:r>
            <a:endParaRPr lang="en-US" sz="2400" dirty="0"/>
          </a:p>
        </p:txBody>
      </p:sp>
    </p:spTree>
    <p:extLst>
      <p:ext uri="{BB962C8B-B14F-4D97-AF65-F5344CB8AC3E}">
        <p14:creationId xmlns:p14="http://schemas.microsoft.com/office/powerpoint/2010/main" val="2895816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t>
            </a:r>
            <a:r>
              <a:rPr lang="en-US" dirty="0" smtClean="0"/>
              <a:t>Could </a:t>
            </a:r>
            <a:r>
              <a:rPr lang="en-US" dirty="0"/>
              <a:t>This Technology </a:t>
            </a:r>
            <a:r>
              <a:rPr lang="en-US" dirty="0" smtClean="0"/>
              <a:t>be used to Differentiate Instruction?</a:t>
            </a:r>
            <a:endParaRPr lang="en-US" dirty="0"/>
          </a:p>
        </p:txBody>
      </p:sp>
      <p:sp>
        <p:nvSpPr>
          <p:cNvPr id="3" name="Content Placeholder 2"/>
          <p:cNvSpPr>
            <a:spLocks noGrp="1"/>
          </p:cNvSpPr>
          <p:nvPr>
            <p:ph idx="1"/>
          </p:nvPr>
        </p:nvSpPr>
        <p:spPr/>
        <p:txBody>
          <a:bodyPr/>
          <a:lstStyle/>
          <a:p>
            <a:r>
              <a:rPr lang="en-US" dirty="0"/>
              <a:t>Student learning is </a:t>
            </a:r>
            <a:r>
              <a:rPr lang="en-US" b="1" dirty="0"/>
              <a:t>differentiated </a:t>
            </a:r>
            <a:r>
              <a:rPr lang="en-US" dirty="0"/>
              <a:t>because students have responsibility for their own learning at their own pace and are provided a learning environment that is flexible and adaptable.</a:t>
            </a:r>
          </a:p>
          <a:p>
            <a:r>
              <a:rPr lang="en-US" dirty="0" smtClean="0"/>
              <a:t>Students can assess this program from anywhere at anytime.</a:t>
            </a:r>
          </a:p>
          <a:p>
            <a:r>
              <a:rPr lang="en-US" dirty="0" smtClean="0"/>
              <a:t>Duolingo provides different motivational tools to differentiate the interest levels of the all students.</a:t>
            </a:r>
          </a:p>
          <a:p>
            <a:r>
              <a:rPr lang="en-US" dirty="0" smtClean="0"/>
              <a:t>Assignments can be skill or point based.</a:t>
            </a:r>
          </a:p>
          <a:p>
            <a:endParaRPr lang="en-US" dirty="0" smtClean="0"/>
          </a:p>
        </p:txBody>
      </p:sp>
    </p:spTree>
    <p:extLst>
      <p:ext uri="{BB962C8B-B14F-4D97-AF65-F5344CB8AC3E}">
        <p14:creationId xmlns:p14="http://schemas.microsoft.com/office/powerpoint/2010/main" val="364102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This Technology Promote Communication?</a:t>
            </a:r>
            <a:endParaRPr lang="en-US" dirty="0"/>
          </a:p>
        </p:txBody>
      </p:sp>
      <p:sp>
        <p:nvSpPr>
          <p:cNvPr id="3" name="Content Placeholder 2"/>
          <p:cNvSpPr>
            <a:spLocks noGrp="1"/>
          </p:cNvSpPr>
          <p:nvPr>
            <p:ph idx="1"/>
          </p:nvPr>
        </p:nvSpPr>
        <p:spPr/>
        <p:txBody>
          <a:bodyPr/>
          <a:lstStyle/>
          <a:p>
            <a:r>
              <a:rPr lang="en-US" dirty="0" smtClean="0"/>
              <a:t>Students can use their new language to communicate with other students in the classroom and in the school.</a:t>
            </a:r>
          </a:p>
          <a:p>
            <a:r>
              <a:rPr lang="en-US" dirty="0" smtClean="0"/>
              <a:t>Students can create a collaborative learning group by invite other students to compete reach goals.</a:t>
            </a:r>
          </a:p>
          <a:p>
            <a:pPr lvl="1"/>
            <a:r>
              <a:rPr lang="en-US" dirty="0" smtClean="0"/>
              <a:t>Research suggests students learn more when friendly competition is presented.</a:t>
            </a:r>
          </a:p>
          <a:p>
            <a:r>
              <a:rPr lang="en-US" dirty="0" smtClean="0"/>
              <a:t>Duolingo is a global community of language learners.</a:t>
            </a:r>
          </a:p>
          <a:p>
            <a:r>
              <a:rPr lang="en-US" dirty="0" smtClean="0"/>
              <a:t>Communication between teacher and student increase when appropriate feedback is given.</a:t>
            </a:r>
            <a:endParaRPr lang="en-US" dirty="0"/>
          </a:p>
        </p:txBody>
      </p:sp>
    </p:spTree>
    <p:extLst>
      <p:ext uri="{BB962C8B-B14F-4D97-AF65-F5344CB8AC3E}">
        <p14:creationId xmlns:p14="http://schemas.microsoft.com/office/powerpoint/2010/main" val="327591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Research</a:t>
            </a:r>
            <a:endParaRPr lang="en-US" dirty="0"/>
          </a:p>
        </p:txBody>
      </p:sp>
      <p:sp>
        <p:nvSpPr>
          <p:cNvPr id="3" name="Content Placeholder 2"/>
          <p:cNvSpPr>
            <a:spLocks noGrp="1"/>
          </p:cNvSpPr>
          <p:nvPr>
            <p:ph idx="1"/>
          </p:nvPr>
        </p:nvSpPr>
        <p:spPr>
          <a:xfrm>
            <a:off x="677334" y="1671192"/>
            <a:ext cx="8596668" cy="3880773"/>
          </a:xfrm>
        </p:spPr>
        <p:txBody>
          <a:bodyPr/>
          <a:lstStyle/>
          <a:p>
            <a:r>
              <a:rPr lang="en-US" sz="2000" dirty="0" smtClean="0"/>
              <a:t>An eight week research study of Duolingo effectiveness was independently conducted.</a:t>
            </a:r>
          </a:p>
          <a:p>
            <a:pPr lvl="1"/>
            <a:r>
              <a:rPr lang="en-US" sz="1800" dirty="0" smtClean="0"/>
              <a:t>A random representative sample was selected from Duolingo users who studied Spanish.</a:t>
            </a:r>
          </a:p>
          <a:p>
            <a:pPr lvl="1"/>
            <a:r>
              <a:rPr lang="en-US" sz="1800" dirty="0" smtClean="0"/>
              <a:t>The participant were at least 18 years of age and willing to participate.</a:t>
            </a:r>
            <a:r>
              <a:rPr lang="en-US" sz="1800" dirty="0"/>
              <a:t>	</a:t>
            </a:r>
            <a:r>
              <a:rPr lang="en-US" sz="1800" dirty="0" smtClean="0"/>
              <a:t> </a:t>
            </a:r>
          </a:p>
          <a:p>
            <a:pPr lvl="1"/>
            <a:r>
              <a:rPr lang="en-US" sz="1800" dirty="0" smtClean="0"/>
              <a:t>Native English speakers. Not  from Hispanic origin. </a:t>
            </a:r>
          </a:p>
          <a:p>
            <a:pPr lvl="1"/>
            <a:r>
              <a:rPr lang="en-US" sz="1800" dirty="0" smtClean="0"/>
              <a:t>Not advanced users of Spanish.  </a:t>
            </a:r>
          </a:p>
          <a:p>
            <a:pPr lvl="1"/>
            <a:r>
              <a:rPr lang="en-US" sz="1800" dirty="0" smtClean="0"/>
              <a:t>All participants resided in the US.</a:t>
            </a:r>
          </a:p>
        </p:txBody>
      </p:sp>
    </p:spTree>
    <p:extLst>
      <p:ext uri="{BB962C8B-B14F-4D97-AF65-F5344CB8AC3E}">
        <p14:creationId xmlns:p14="http://schemas.microsoft.com/office/powerpoint/2010/main" val="2596320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of </a:t>
            </a:r>
            <a:r>
              <a:rPr lang="en-US" dirty="0" smtClean="0"/>
              <a:t>Research (cont’d)</a:t>
            </a:r>
            <a:endParaRPr lang="en-US" dirty="0"/>
          </a:p>
        </p:txBody>
      </p:sp>
      <p:sp>
        <p:nvSpPr>
          <p:cNvPr id="3" name="Content Placeholder 2"/>
          <p:cNvSpPr>
            <a:spLocks noGrp="1"/>
          </p:cNvSpPr>
          <p:nvPr>
            <p:ph idx="1"/>
          </p:nvPr>
        </p:nvSpPr>
        <p:spPr>
          <a:xfrm>
            <a:off x="677334" y="1684071"/>
            <a:ext cx="8596668" cy="3880773"/>
          </a:xfrm>
        </p:spPr>
        <p:txBody>
          <a:bodyPr>
            <a:normAutofit/>
          </a:bodyPr>
          <a:lstStyle/>
          <a:p>
            <a:pPr lvl="1"/>
            <a:r>
              <a:rPr lang="en-US" sz="1800" dirty="0" smtClean="0"/>
              <a:t>The </a:t>
            </a:r>
            <a:r>
              <a:rPr lang="en-US" sz="1800" dirty="0"/>
              <a:t>participants took one college placement Spanish language test in the beginning of the study and one test at the end of the </a:t>
            </a:r>
            <a:r>
              <a:rPr lang="en-US" sz="1800" dirty="0" smtClean="0"/>
              <a:t>study.</a:t>
            </a:r>
          </a:p>
          <a:p>
            <a:pPr lvl="1"/>
            <a:r>
              <a:rPr lang="en-US" sz="1800" dirty="0" smtClean="0"/>
              <a:t>The </a:t>
            </a:r>
            <a:r>
              <a:rPr lang="en-US" sz="1800" dirty="0"/>
              <a:t>test </a:t>
            </a:r>
            <a:r>
              <a:rPr lang="en-US" sz="1800" dirty="0" smtClean="0"/>
              <a:t>results were measured in points.</a:t>
            </a:r>
          </a:p>
          <a:p>
            <a:pPr lvl="1"/>
            <a:r>
              <a:rPr lang="en-US" sz="1800" dirty="0" smtClean="0"/>
              <a:t>The improvement of language abilities was measured as the difference between the final and the initial language test results.</a:t>
            </a:r>
          </a:p>
          <a:p>
            <a:pPr lvl="1"/>
            <a:r>
              <a:rPr lang="en-US" sz="1800" dirty="0" smtClean="0"/>
              <a:t>The effectiveness of Duolingo was measured as language improvement per one hour of study.</a:t>
            </a:r>
            <a:endParaRPr lang="en-US" sz="1800" dirty="0"/>
          </a:p>
          <a:p>
            <a:endParaRPr lang="en-US" dirty="0"/>
          </a:p>
        </p:txBody>
      </p:sp>
    </p:spTree>
    <p:extLst>
      <p:ext uri="{BB962C8B-B14F-4D97-AF65-F5344CB8AC3E}">
        <p14:creationId xmlns:p14="http://schemas.microsoft.com/office/powerpoint/2010/main" val="274243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of Research (cont’d)</a:t>
            </a:r>
          </a:p>
        </p:txBody>
      </p:sp>
      <p:sp>
        <p:nvSpPr>
          <p:cNvPr id="3" name="Content Placeholder 2"/>
          <p:cNvSpPr>
            <a:spLocks noGrp="1"/>
          </p:cNvSpPr>
          <p:nvPr>
            <p:ph idx="1"/>
          </p:nvPr>
        </p:nvSpPr>
        <p:spPr>
          <a:xfrm>
            <a:off x="677334" y="1748465"/>
            <a:ext cx="8596668" cy="3880773"/>
          </a:xfrm>
        </p:spPr>
        <p:txBody>
          <a:bodyPr/>
          <a:lstStyle/>
          <a:p>
            <a:r>
              <a:rPr lang="en-US" sz="2000" dirty="0" smtClean="0"/>
              <a:t>Main results of the study:</a:t>
            </a:r>
          </a:p>
          <a:p>
            <a:pPr lvl="1"/>
            <a:r>
              <a:rPr lang="en-US" sz="1800" dirty="0" smtClean="0"/>
              <a:t>Overall average improvement in language abilities was 91.4 points.</a:t>
            </a:r>
          </a:p>
          <a:p>
            <a:pPr lvl="1"/>
            <a:r>
              <a:rPr lang="en-US" sz="1800" dirty="0" smtClean="0"/>
              <a:t>The effectiveness measure showed that on average participants gained 8.1 points per one hour study with Duolingo.</a:t>
            </a:r>
          </a:p>
          <a:p>
            <a:pPr lvl="1"/>
            <a:r>
              <a:rPr lang="en-US" sz="1800" dirty="0" smtClean="0"/>
              <a:t>Student using Duolingo for an average of 34 hours learn the equivalent of one university semester of language instruction.</a:t>
            </a:r>
          </a:p>
          <a:p>
            <a:pPr lvl="1"/>
            <a:endParaRPr lang="en-US" dirty="0"/>
          </a:p>
        </p:txBody>
      </p:sp>
    </p:spTree>
    <p:extLst>
      <p:ext uri="{BB962C8B-B14F-4D97-AF65-F5344CB8AC3E}">
        <p14:creationId xmlns:p14="http://schemas.microsoft.com/office/powerpoint/2010/main" val="3314633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of Research (cont’d)</a:t>
            </a:r>
          </a:p>
        </p:txBody>
      </p:sp>
      <p:sp>
        <p:nvSpPr>
          <p:cNvPr id="3" name="Content Placeholder 2"/>
          <p:cNvSpPr>
            <a:spLocks noGrp="1"/>
          </p:cNvSpPr>
          <p:nvPr>
            <p:ph idx="1"/>
          </p:nvPr>
        </p:nvSpPr>
        <p:spPr>
          <a:xfrm>
            <a:off x="677334" y="1799981"/>
            <a:ext cx="8596668" cy="3880773"/>
          </a:xfrm>
        </p:spPr>
        <p:txBody>
          <a:bodyPr/>
          <a:lstStyle/>
          <a:p>
            <a:r>
              <a:rPr lang="en-US" sz="2000" dirty="0" smtClean="0"/>
              <a:t>Limitations of the Study</a:t>
            </a:r>
          </a:p>
          <a:p>
            <a:pPr lvl="1"/>
            <a:r>
              <a:rPr lang="en-US" sz="1800" dirty="0" smtClean="0"/>
              <a:t>No other languages other then Spanish was used.</a:t>
            </a:r>
          </a:p>
          <a:p>
            <a:pPr lvl="1"/>
            <a:r>
              <a:rPr lang="en-US" sz="1800" dirty="0" smtClean="0"/>
              <a:t>Many people had difficulties keeping up with the study, their use of Duolingo was very uneven.</a:t>
            </a:r>
          </a:p>
          <a:p>
            <a:pPr lvl="1"/>
            <a:r>
              <a:rPr lang="en-US" sz="1800" dirty="0" smtClean="0"/>
              <a:t>Motivation to participate was low for some.</a:t>
            </a:r>
          </a:p>
          <a:p>
            <a:pPr lvl="1"/>
            <a:endParaRPr lang="en-US" dirty="0"/>
          </a:p>
        </p:txBody>
      </p:sp>
    </p:spTree>
    <p:extLst>
      <p:ext uri="{BB962C8B-B14F-4D97-AF65-F5344CB8AC3E}">
        <p14:creationId xmlns:p14="http://schemas.microsoft.com/office/powerpoint/2010/main" val="435996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a:t>
            </a:r>
            <a:endParaRPr lang="en-US" dirty="0"/>
          </a:p>
        </p:txBody>
      </p:sp>
      <p:sp>
        <p:nvSpPr>
          <p:cNvPr id="3" name="Content Placeholder 2"/>
          <p:cNvSpPr>
            <a:spLocks noGrp="1"/>
          </p:cNvSpPr>
          <p:nvPr>
            <p:ph idx="1"/>
          </p:nvPr>
        </p:nvSpPr>
        <p:spPr>
          <a:xfrm>
            <a:off x="677334" y="1696950"/>
            <a:ext cx="8596668" cy="3880773"/>
          </a:xfrm>
        </p:spPr>
        <p:txBody>
          <a:bodyPr/>
          <a:lstStyle/>
          <a:p>
            <a:r>
              <a:rPr lang="en-US" sz="2000" dirty="0" smtClean="0"/>
              <a:t>Academic Coaches will utilize designated collaborative and professional learning times to introduce Duolingo and demonstrate creating an account.  </a:t>
            </a:r>
            <a:endParaRPr lang="en-US" sz="2000" dirty="0" smtClean="0"/>
          </a:p>
          <a:p>
            <a:r>
              <a:rPr lang="en-US" sz="2000" dirty="0" smtClean="0"/>
              <a:t>No extra professional learning time needed.</a:t>
            </a:r>
            <a:endParaRPr lang="en-US" sz="2000" dirty="0" smtClean="0"/>
          </a:p>
          <a:p>
            <a:r>
              <a:rPr lang="en-US" sz="2000" dirty="0" smtClean="0"/>
              <a:t>Teachers should create an account within a two week time period.</a:t>
            </a:r>
          </a:p>
          <a:p>
            <a:endParaRPr lang="en-US" dirty="0"/>
          </a:p>
        </p:txBody>
      </p:sp>
    </p:spTree>
    <p:extLst>
      <p:ext uri="{BB962C8B-B14F-4D97-AF65-F5344CB8AC3E}">
        <p14:creationId xmlns:p14="http://schemas.microsoft.com/office/powerpoint/2010/main" val="3656839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a:xfrm>
            <a:off x="677334" y="1671192"/>
            <a:ext cx="8596668" cy="3880773"/>
          </a:xfrm>
        </p:spPr>
        <p:txBody>
          <a:bodyPr/>
          <a:lstStyle/>
          <a:p>
            <a:r>
              <a:rPr lang="en-US" dirty="0" smtClean="0"/>
              <a:t>My initial purpose for using Duolingo was for me to learn Spanish so that I could better serve my ELL students.  The more I read, the more convinced I became that this technology could really help other teachers learn enough Spanish or any other language to help all English as a second language students. </a:t>
            </a:r>
          </a:p>
          <a:p>
            <a:r>
              <a:rPr lang="en-US" dirty="0" smtClean="0"/>
              <a:t>This exercise made me more aware of the emerging technologies available for free to help all diverse learners</a:t>
            </a:r>
            <a:r>
              <a:rPr lang="en-US" dirty="0" smtClean="0"/>
              <a:t>.</a:t>
            </a:r>
          </a:p>
          <a:p>
            <a:r>
              <a:rPr lang="en-US" dirty="0" smtClean="0"/>
              <a:t>After completing this exercise, I am now more confident that I can train my colleagues on the new and upcoming technologies my school district is implementing called Illuminate.  Illuminate is an web-based assessment tool and I am currently being trained so that I can train other teachers at my school.  I can wait to use these same guidelines.</a:t>
            </a:r>
            <a:endParaRPr lang="en-US" dirty="0" smtClean="0"/>
          </a:p>
          <a:p>
            <a:endParaRPr lang="en-US" dirty="0"/>
          </a:p>
        </p:txBody>
      </p:sp>
    </p:spTree>
    <p:extLst>
      <p:ext uri="{BB962C8B-B14F-4D97-AF65-F5344CB8AC3E}">
        <p14:creationId xmlns:p14="http://schemas.microsoft.com/office/powerpoint/2010/main" val="528479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400050" lvl="1" indent="-457200">
              <a:buNone/>
            </a:pPr>
            <a:r>
              <a:rPr lang="en-US" sz="1800" dirty="0" err="1"/>
              <a:t>Ahalt</a:t>
            </a:r>
            <a:r>
              <a:rPr lang="en-US" sz="1800" dirty="0"/>
              <a:t>, S. &amp; </a:t>
            </a:r>
            <a:r>
              <a:rPr lang="en-US" sz="1800" dirty="0" err="1"/>
              <a:t>Fecho</a:t>
            </a:r>
            <a:r>
              <a:rPr lang="en-US" sz="1800" dirty="0"/>
              <a:t>, K. (2015): Ten Emerging Technologies for Higher Education. RENCI, University of North Carolina at Chapel Hill. Text. </a:t>
            </a:r>
            <a:r>
              <a:rPr lang="en-US" sz="1800" dirty="0" smtClean="0"/>
              <a:t>Retrieved on March 28, 2016 from </a:t>
            </a:r>
            <a:r>
              <a:rPr lang="en-US" sz="1800" dirty="0" smtClean="0">
                <a:hlinkClick r:id="rId2"/>
              </a:rPr>
              <a:t>http</a:t>
            </a:r>
            <a:r>
              <a:rPr lang="en-US" sz="1800" dirty="0">
                <a:hlinkClick r:id="rId2"/>
              </a:rPr>
              <a:t>://</a:t>
            </a:r>
            <a:r>
              <a:rPr lang="en-US" sz="1800" dirty="0" smtClean="0">
                <a:hlinkClick r:id="rId2"/>
              </a:rPr>
              <a:t>dx.doi.org/10.7921/G0PN93HQ</a:t>
            </a:r>
            <a:r>
              <a:rPr lang="en-US" sz="1800" dirty="0" smtClean="0"/>
              <a:t>.</a:t>
            </a:r>
          </a:p>
          <a:p>
            <a:pPr marL="400050" lvl="1" indent="-457200">
              <a:buNone/>
            </a:pPr>
            <a:r>
              <a:rPr lang="en-US" sz="1800" dirty="0" smtClean="0"/>
              <a:t>(2016). Guide for leaders in education.</a:t>
            </a:r>
            <a:r>
              <a:rPr lang="en-US" sz="1800" dirty="0"/>
              <a:t> </a:t>
            </a:r>
            <a:r>
              <a:rPr lang="en-US" sz="1800" dirty="0" smtClean="0">
                <a:hlinkClick r:id="rId3"/>
              </a:rPr>
              <a:t>https://schools.duolingo.com</a:t>
            </a:r>
            <a:r>
              <a:rPr lang="en-US" sz="1800" dirty="0" smtClean="0"/>
              <a:t>  </a:t>
            </a:r>
            <a:endParaRPr lang="en-US" sz="1800" dirty="0" smtClean="0"/>
          </a:p>
          <a:p>
            <a:pPr marL="400050" lvl="1" indent="-457200">
              <a:buNone/>
            </a:pPr>
            <a:r>
              <a:rPr lang="en-US" sz="1800" dirty="0" err="1" smtClean="0"/>
              <a:t>Vesselinov</a:t>
            </a:r>
            <a:r>
              <a:rPr lang="en-US" sz="1800" dirty="0" smtClean="0"/>
              <a:t>, R. </a:t>
            </a:r>
            <a:r>
              <a:rPr lang="en-US" sz="1800" dirty="0" smtClean="0"/>
              <a:t>&amp; </a:t>
            </a:r>
            <a:r>
              <a:rPr lang="en-US" sz="1800" dirty="0" err="1" smtClean="0"/>
              <a:t>Grego</a:t>
            </a:r>
            <a:r>
              <a:rPr lang="en-US" sz="1800" dirty="0" smtClean="0"/>
              <a:t>, J. (2012) </a:t>
            </a:r>
            <a:r>
              <a:rPr lang="en-US" sz="1800" dirty="0" err="1" smtClean="0"/>
              <a:t>Duolingo</a:t>
            </a:r>
            <a:r>
              <a:rPr lang="en-US" sz="1800" dirty="0" smtClean="0"/>
              <a:t> Effectiveness Study. City University of New York, USA.  Retrieved on March 28, 2016 from </a:t>
            </a:r>
            <a:r>
              <a:rPr lang="en-US" sz="1800" dirty="0" smtClean="0">
                <a:hlinkClick r:id="rId4"/>
              </a:rPr>
              <a:t>http://static.duolingo.com/s3/DuolingoReport_Final.pdf</a:t>
            </a:r>
            <a:r>
              <a:rPr lang="en-US" sz="1800" dirty="0"/>
              <a:t> </a:t>
            </a:r>
            <a:r>
              <a:rPr lang="en-US" sz="1800" dirty="0" smtClean="0"/>
              <a:t>.</a:t>
            </a:r>
            <a:endParaRPr lang="en-US" sz="1800" dirty="0"/>
          </a:p>
        </p:txBody>
      </p:sp>
    </p:spTree>
    <p:extLst>
      <p:ext uri="{BB962C8B-B14F-4D97-AF65-F5344CB8AC3E}">
        <p14:creationId xmlns:p14="http://schemas.microsoft.com/office/powerpoint/2010/main" val="54740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816" y="248992"/>
            <a:ext cx="8596668" cy="1320800"/>
          </a:xfrm>
        </p:spPr>
        <p:txBody>
          <a:bodyPr>
            <a:normAutofit/>
          </a:bodyPr>
          <a:lstStyle/>
          <a:p>
            <a:r>
              <a:rPr lang="en-US" sz="4400" dirty="0" smtClean="0"/>
              <a:t>Introduction to Duolingo</a:t>
            </a:r>
            <a:endParaRPr lang="en-US" sz="4400" dirty="0"/>
          </a:p>
        </p:txBody>
      </p:sp>
      <p:pic>
        <p:nvPicPr>
          <p:cNvPr id="4" name="8OebgtUjLg4"/>
          <p:cNvPicPr>
            <a:picLocks noGrp="1" noRot="1" noChangeAspect="1"/>
          </p:cNvPicPr>
          <p:nvPr>
            <p:ph idx="1"/>
            <a:videoFile r:link="rId1"/>
          </p:nvPr>
        </p:nvPicPr>
        <p:blipFill>
          <a:blip r:embed="rId4"/>
          <a:stretch>
            <a:fillRect/>
          </a:stretch>
        </p:blipFill>
        <p:spPr>
          <a:xfrm>
            <a:off x="2479182" y="2891912"/>
            <a:ext cx="4572000" cy="2571750"/>
          </a:xfrm>
          <a:prstGeom prst="rect">
            <a:avLst/>
          </a:prstGeom>
          <a:ln w="9525" cap="flat">
            <a:solidFill>
              <a:schemeClr val="accent1">
                <a:lumMod val="40000"/>
                <a:lumOff val="60000"/>
              </a:schemeClr>
            </a:solidFill>
          </a:ln>
          <a:effectLst>
            <a:outerShdw blurRad="152400" dist="317500" dir="6000000" sx="105000" sy="105000" algn="tl" rotWithShape="0">
              <a:srgbClr val="000000">
                <a:alpha val="30000"/>
              </a:srgbClr>
            </a:outerShdw>
          </a:effectLst>
          <a:scene3d>
            <a:camera prst="perspectiveRight" fov="2100000">
              <a:rot lat="0" lon="20400000" rev="0"/>
            </a:camera>
            <a:lightRig rig="threePt" dir="t"/>
          </a:scene3d>
          <a:sp3d extrusionH="889000" prstMaterial="matte">
            <a:extrusionClr>
              <a:srgbClr val="777777"/>
            </a:extrusionClr>
          </a:sp3d>
        </p:spPr>
      </p:pic>
      <p:sp>
        <p:nvSpPr>
          <p:cNvPr id="6" name="TextBox 5"/>
          <p:cNvSpPr txBox="1"/>
          <p:nvPr/>
        </p:nvSpPr>
        <p:spPr>
          <a:xfrm>
            <a:off x="1622737" y="1442434"/>
            <a:ext cx="6284891" cy="646331"/>
          </a:xfrm>
          <a:prstGeom prst="rect">
            <a:avLst/>
          </a:prstGeom>
          <a:noFill/>
        </p:spPr>
        <p:txBody>
          <a:bodyPr wrap="square" rtlCol="0">
            <a:spAutoFit/>
          </a:bodyPr>
          <a:lstStyle/>
          <a:p>
            <a:r>
              <a:rPr lang="en-US" dirty="0" smtClean="0"/>
              <a:t>Click on the image below to watch a short video about Duolingo.</a:t>
            </a:r>
            <a:endParaRPr lang="en-US" dirty="0"/>
          </a:p>
        </p:txBody>
      </p:sp>
    </p:spTree>
    <p:extLst>
      <p:ext uri="{BB962C8B-B14F-4D97-AF65-F5344CB8AC3E}">
        <p14:creationId xmlns:p14="http://schemas.microsoft.com/office/powerpoint/2010/main" val="169951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Duolingo support the Vision for Technology Use in our District?</a:t>
            </a:r>
            <a:endParaRPr lang="en-US" dirty="0"/>
          </a:p>
        </p:txBody>
      </p:sp>
      <p:sp>
        <p:nvSpPr>
          <p:cNvPr id="3" name="Content Placeholder 2"/>
          <p:cNvSpPr>
            <a:spLocks noGrp="1"/>
          </p:cNvSpPr>
          <p:nvPr>
            <p:ph idx="1"/>
          </p:nvPr>
        </p:nvSpPr>
        <p:spPr>
          <a:xfrm>
            <a:off x="677334" y="1930400"/>
            <a:ext cx="8596668" cy="3880773"/>
          </a:xfrm>
        </p:spPr>
        <p:txBody>
          <a:bodyPr>
            <a:normAutofit lnSpcReduction="10000"/>
          </a:bodyPr>
          <a:lstStyle/>
          <a:p>
            <a:endParaRPr lang="en-US" dirty="0" smtClean="0"/>
          </a:p>
          <a:p>
            <a:r>
              <a:rPr lang="en-US" dirty="0" smtClean="0"/>
              <a:t>Coffee County Schools vision is to provide: An </a:t>
            </a:r>
            <a:r>
              <a:rPr lang="en-US" dirty="0"/>
              <a:t>Equitable and Excellent Education for Every Student </a:t>
            </a:r>
            <a:endParaRPr lang="en-US" dirty="0" smtClean="0"/>
          </a:p>
          <a:p>
            <a:pPr lvl="1"/>
            <a:r>
              <a:rPr lang="en-US" dirty="0" smtClean="0"/>
              <a:t>Our </a:t>
            </a:r>
            <a:r>
              <a:rPr lang="en-US" dirty="0"/>
              <a:t>vision describes a future state to which we aspire as a school </a:t>
            </a:r>
            <a:r>
              <a:rPr lang="en-US" dirty="0" smtClean="0"/>
              <a:t>system</a:t>
            </a:r>
          </a:p>
          <a:p>
            <a:r>
              <a:rPr lang="en-US" dirty="0"/>
              <a:t>Duolingo is aligned to help us meet one of our objective mentioned in out Strategic Plan.</a:t>
            </a:r>
          </a:p>
          <a:p>
            <a:pPr lvl="1"/>
            <a:r>
              <a:rPr lang="en-US" dirty="0"/>
              <a:t>Objective 3.1: Continue integration of technology into classroom instruction to expand the use of student-provided technology.</a:t>
            </a:r>
          </a:p>
          <a:p>
            <a:r>
              <a:rPr lang="en-US" dirty="0" smtClean="0"/>
              <a:t>This technology supports the vision for technology use in our schools, because it allows the students to work at their own pace and gives them some responsibility for their learning experiences inside and outside the classroom.</a:t>
            </a:r>
          </a:p>
        </p:txBody>
      </p:sp>
    </p:spTree>
    <p:extLst>
      <p:ext uri="{BB962C8B-B14F-4D97-AF65-F5344CB8AC3E}">
        <p14:creationId xmlns:p14="http://schemas.microsoft.com/office/powerpoint/2010/main" val="240017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Duolingo support the Vision for Technology Use in our District</a:t>
            </a:r>
            <a:r>
              <a:rPr lang="en-US" dirty="0" smtClean="0"/>
              <a:t>? (cont’d)</a:t>
            </a:r>
            <a:endParaRPr lang="en-US" dirty="0"/>
          </a:p>
        </p:txBody>
      </p:sp>
      <p:sp>
        <p:nvSpPr>
          <p:cNvPr id="3" name="Content Placeholder 2"/>
          <p:cNvSpPr>
            <a:spLocks noGrp="1"/>
          </p:cNvSpPr>
          <p:nvPr>
            <p:ph idx="1"/>
          </p:nvPr>
        </p:nvSpPr>
        <p:spPr>
          <a:xfrm>
            <a:off x="677334" y="1930400"/>
            <a:ext cx="8596668" cy="3880773"/>
          </a:xfrm>
        </p:spPr>
        <p:txBody>
          <a:bodyPr/>
          <a:lstStyle/>
          <a:p>
            <a:r>
              <a:rPr lang="en-US" dirty="0" smtClean="0"/>
              <a:t>Guiding Principles for Teaching </a:t>
            </a:r>
            <a:r>
              <a:rPr lang="en-US" dirty="0"/>
              <a:t>and Learning </a:t>
            </a:r>
            <a:r>
              <a:rPr lang="en-US" dirty="0" smtClean="0"/>
              <a:t>in Coffee County Schools:</a:t>
            </a:r>
            <a:endParaRPr lang="en-US" dirty="0"/>
          </a:p>
          <a:p>
            <a:pPr lvl="1"/>
            <a:r>
              <a:rPr lang="en-US" dirty="0" smtClean="0"/>
              <a:t>Higher </a:t>
            </a:r>
            <a:r>
              <a:rPr lang="en-US" dirty="0"/>
              <a:t>levels of learning are attainable for all students </a:t>
            </a:r>
          </a:p>
          <a:p>
            <a:pPr lvl="1"/>
            <a:r>
              <a:rPr lang="en-US" dirty="0" smtClean="0"/>
              <a:t>A </a:t>
            </a:r>
            <a:r>
              <a:rPr lang="en-US" dirty="0"/>
              <a:t>viable curriculum is comprehensive in scope, balanced, continually improved, connected to the real world, and based on a common set of learning expectations </a:t>
            </a:r>
          </a:p>
          <a:p>
            <a:pPr lvl="1"/>
            <a:r>
              <a:rPr lang="en-US" dirty="0" smtClean="0"/>
              <a:t>Instructional </a:t>
            </a:r>
            <a:r>
              <a:rPr lang="en-US" dirty="0"/>
              <a:t>strategies have a significant influence on student learning </a:t>
            </a:r>
            <a:endParaRPr lang="en-US" dirty="0" smtClean="0"/>
          </a:p>
          <a:p>
            <a:pPr lvl="1"/>
            <a:r>
              <a:rPr lang="en-US" dirty="0" smtClean="0"/>
              <a:t>Balanced </a:t>
            </a:r>
            <a:r>
              <a:rPr lang="en-US" dirty="0"/>
              <a:t>assessments are an integral component of effective teaching </a:t>
            </a:r>
            <a:endParaRPr lang="en-US" dirty="0" smtClean="0"/>
          </a:p>
          <a:p>
            <a:pPr lvl="1"/>
            <a:r>
              <a:rPr lang="en-US" dirty="0" smtClean="0"/>
              <a:t>Integration </a:t>
            </a:r>
            <a:r>
              <a:rPr lang="en-US" dirty="0"/>
              <a:t>of technology enhances student engagement </a:t>
            </a:r>
          </a:p>
          <a:p>
            <a:pPr lvl="1"/>
            <a:r>
              <a:rPr lang="en-US" dirty="0" smtClean="0"/>
              <a:t>Learning </a:t>
            </a:r>
            <a:r>
              <a:rPr lang="en-US" dirty="0"/>
              <a:t>is a function of accessibility to information and the ability to make judgments about the quality of the information </a:t>
            </a:r>
            <a:endParaRPr lang="en-US" dirty="0" smtClean="0"/>
          </a:p>
          <a:p>
            <a:pPr lvl="1"/>
            <a:r>
              <a:rPr lang="en-US" dirty="0" smtClean="0"/>
              <a:t>Learning </a:t>
            </a:r>
            <a:r>
              <a:rPr lang="en-US" dirty="0"/>
              <a:t>is enhanced when the learning environment is flexible and </a:t>
            </a:r>
            <a:r>
              <a:rPr lang="en-US" dirty="0" smtClean="0"/>
              <a:t>adaptable</a:t>
            </a:r>
          </a:p>
          <a:p>
            <a:pPr lvl="1"/>
            <a:r>
              <a:rPr lang="en-US" dirty="0" smtClean="0"/>
              <a:t>People </a:t>
            </a:r>
            <a:r>
              <a:rPr lang="en-US" dirty="0"/>
              <a:t>need a combination of real and virtual places for learning</a:t>
            </a:r>
          </a:p>
        </p:txBody>
      </p:sp>
    </p:spTree>
    <p:extLst>
      <p:ext uri="{BB962C8B-B14F-4D97-AF65-F5344CB8AC3E}">
        <p14:creationId xmlns:p14="http://schemas.microsoft.com/office/powerpoint/2010/main" val="595979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Duolingo support the Vision for Technology Use in our District? (cont’d)</a:t>
            </a:r>
          </a:p>
        </p:txBody>
      </p:sp>
      <p:sp>
        <p:nvSpPr>
          <p:cNvPr id="3" name="Content Placeholder 2"/>
          <p:cNvSpPr>
            <a:spLocks noGrp="1"/>
          </p:cNvSpPr>
          <p:nvPr>
            <p:ph idx="1"/>
          </p:nvPr>
        </p:nvSpPr>
        <p:spPr/>
        <p:txBody>
          <a:bodyPr/>
          <a:lstStyle/>
          <a:p>
            <a:r>
              <a:rPr lang="en-US" dirty="0" smtClean="0"/>
              <a:t>In connection with the guiding principles, Duolingo provides a high level of learning by effectively teaching students other languages.</a:t>
            </a:r>
          </a:p>
          <a:p>
            <a:r>
              <a:rPr lang="en-US" dirty="0" smtClean="0"/>
              <a:t>Duolingo provides a viable curriculum that is balanced and connected to the real world.  Students are able to learn a different language which helps them to be ready for a career, entrance into college, or life.</a:t>
            </a:r>
          </a:p>
          <a:p>
            <a:r>
              <a:rPr lang="en-US" dirty="0" smtClean="0"/>
              <a:t>Duolingo can have a significant influence on student learning because students have responsibility for their own learning at their own pace and provides a learning environment that is flexible and adaptable.</a:t>
            </a:r>
          </a:p>
          <a:p>
            <a:r>
              <a:rPr lang="en-US" dirty="0" smtClean="0"/>
              <a:t>Duolingo integration technology that enhances student engagement through the use of gamification (game-based learning) and a virtual learning environment.</a:t>
            </a:r>
            <a:endParaRPr lang="en-US" dirty="0"/>
          </a:p>
        </p:txBody>
      </p:sp>
    </p:spTree>
    <p:extLst>
      <p:ext uri="{BB962C8B-B14F-4D97-AF65-F5344CB8AC3E}">
        <p14:creationId xmlns:p14="http://schemas.microsoft.com/office/powerpoint/2010/main" val="3263546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677334" y="1645434"/>
            <a:ext cx="8596668" cy="3880773"/>
          </a:xfrm>
        </p:spPr>
        <p:txBody>
          <a:bodyPr/>
          <a:lstStyle/>
          <a:p>
            <a:r>
              <a:rPr lang="en-US" dirty="0" smtClean="0"/>
              <a:t>The main objective in using Duolingo in the classroom is to enhance students’ learning through an innovating game-based learning platform that boost student’s foreign language skill.</a:t>
            </a:r>
          </a:p>
          <a:p>
            <a:r>
              <a:rPr lang="en-US" dirty="0" smtClean="0"/>
              <a:t>Duolingo for Schools can be used as  a valuable learning tool at the Career Academy or as part of Virtual School platform</a:t>
            </a:r>
            <a:r>
              <a:rPr lang="en-US" dirty="0" smtClean="0"/>
              <a:t>.</a:t>
            </a:r>
          </a:p>
          <a:p>
            <a:r>
              <a:rPr lang="en-US" dirty="0" err="1" smtClean="0"/>
              <a:t>Duolingo</a:t>
            </a:r>
            <a:r>
              <a:rPr lang="en-US" dirty="0" smtClean="0"/>
              <a:t> can ensure all students learn when we as educators use it to understand the culture and language of our English as a second language students.</a:t>
            </a:r>
            <a:endParaRPr lang="en-US" dirty="0" smtClean="0"/>
          </a:p>
          <a:p>
            <a:endParaRPr lang="en-US" dirty="0"/>
          </a:p>
        </p:txBody>
      </p:sp>
    </p:spTree>
    <p:extLst>
      <p:ext uri="{BB962C8B-B14F-4D97-AF65-F5344CB8AC3E}">
        <p14:creationId xmlns:p14="http://schemas.microsoft.com/office/powerpoint/2010/main" val="161362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Benefits</a:t>
            </a:r>
            <a:endParaRPr lang="en-US" dirty="0"/>
          </a:p>
        </p:txBody>
      </p:sp>
      <p:sp>
        <p:nvSpPr>
          <p:cNvPr id="3" name="Content Placeholder 2"/>
          <p:cNvSpPr>
            <a:spLocks noGrp="1"/>
          </p:cNvSpPr>
          <p:nvPr>
            <p:ph idx="1"/>
          </p:nvPr>
        </p:nvSpPr>
        <p:spPr>
          <a:xfrm>
            <a:off x="677334" y="1465130"/>
            <a:ext cx="8596668" cy="3880773"/>
          </a:xfrm>
        </p:spPr>
        <p:txBody>
          <a:bodyPr>
            <a:normAutofit fontScale="92500" lnSpcReduction="10000"/>
          </a:bodyPr>
          <a:lstStyle/>
          <a:p>
            <a:r>
              <a:rPr lang="en-US" dirty="0" smtClean="0"/>
              <a:t>Duolingo differentiates instruction by providing personalized lessons that help students retain the content taught.</a:t>
            </a:r>
          </a:p>
          <a:p>
            <a:r>
              <a:rPr lang="en-US" dirty="0" smtClean="0"/>
              <a:t>Provides opportunity for a culturally responsive environment.</a:t>
            </a:r>
          </a:p>
          <a:p>
            <a:r>
              <a:rPr lang="en-US" dirty="0" smtClean="0"/>
              <a:t>Duolingo has a variety of features, designed to keep learners interested.  Here are some of the motivational features:</a:t>
            </a:r>
          </a:p>
          <a:p>
            <a:pPr lvl="1"/>
            <a:r>
              <a:rPr lang="en-US" dirty="0" smtClean="0"/>
              <a:t>Points- get extra points as you progress through the lessons.</a:t>
            </a:r>
          </a:p>
          <a:p>
            <a:pPr lvl="1"/>
            <a:r>
              <a:rPr lang="en-US" dirty="0" smtClean="0"/>
              <a:t>Leaderboards – a friendly competition with learning buddies.</a:t>
            </a:r>
          </a:p>
          <a:p>
            <a:pPr lvl="1"/>
            <a:r>
              <a:rPr lang="en-US" dirty="0" smtClean="0"/>
              <a:t>Gold – refresh your knowledge and keep your tree golden.</a:t>
            </a:r>
          </a:p>
          <a:p>
            <a:pPr lvl="1"/>
            <a:r>
              <a:rPr lang="en-US" dirty="0" smtClean="0"/>
              <a:t>Checkpoint – quick placement tests puts you where you need to be.</a:t>
            </a:r>
          </a:p>
          <a:p>
            <a:pPr lvl="1"/>
            <a:r>
              <a:rPr lang="en-US" dirty="0" smtClean="0"/>
              <a:t>Encouragement – automatic teacher practice reminder on student’s sidebar.</a:t>
            </a:r>
          </a:p>
          <a:p>
            <a:pPr lvl="1"/>
            <a:r>
              <a:rPr lang="en-US" dirty="0" smtClean="0"/>
              <a:t>Fluency Score – uses lesson data to measure language learning.</a:t>
            </a:r>
          </a:p>
          <a:p>
            <a:pPr lvl="1"/>
            <a:r>
              <a:rPr lang="en-US" dirty="0" smtClean="0"/>
              <a:t>Trophy – the satisfaction of reaching a learning goal.</a:t>
            </a:r>
          </a:p>
        </p:txBody>
      </p:sp>
    </p:spTree>
    <p:extLst>
      <p:ext uri="{BB962C8B-B14F-4D97-AF65-F5344CB8AC3E}">
        <p14:creationId xmlns:p14="http://schemas.microsoft.com/office/powerpoint/2010/main" val="176782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Populatio</a:t>
            </a:r>
            <a:r>
              <a:rPr lang="en-US" dirty="0"/>
              <a:t>n</a:t>
            </a:r>
          </a:p>
        </p:txBody>
      </p:sp>
      <p:sp>
        <p:nvSpPr>
          <p:cNvPr id="3" name="Content Placeholder 2"/>
          <p:cNvSpPr>
            <a:spLocks noGrp="1"/>
          </p:cNvSpPr>
          <p:nvPr>
            <p:ph idx="1"/>
          </p:nvPr>
        </p:nvSpPr>
        <p:spPr>
          <a:xfrm>
            <a:off x="677334" y="1426493"/>
            <a:ext cx="8596668" cy="3880773"/>
          </a:xfrm>
        </p:spPr>
        <p:txBody>
          <a:bodyPr/>
          <a:lstStyle/>
          <a:p>
            <a:r>
              <a:rPr lang="en-US" dirty="0" smtClean="0"/>
              <a:t>This </a:t>
            </a:r>
            <a:r>
              <a:rPr lang="en-US" dirty="0"/>
              <a:t>system serves approximately 7,400 students in kindergarten through grade twelve. Fifty percent of the students are White, thirty percent are Black, sixteen percent are Hispanic, and the remaining are multi-racial, Asian, or American Indian. The pre-kindergarten program serves 442 students or about two-thirds of the four-year-old population. Seventy-six percent of the students receive free or reduced-price lunch </a:t>
            </a:r>
            <a:r>
              <a:rPr lang="en-US" dirty="0" smtClean="0"/>
              <a:t>services</a:t>
            </a:r>
          </a:p>
          <a:p>
            <a:r>
              <a:rPr lang="en-US" dirty="0" smtClean="0"/>
              <a:t>As our community continues to grow diversely, the need for us to speak and understand varies languages has also grown.  If we want to better meet the needs of all students in the Coffee County School System, Duolingo is the program for us.</a:t>
            </a:r>
          </a:p>
          <a:p>
            <a:r>
              <a:rPr lang="en-US" dirty="0" smtClean="0"/>
              <a:t>With the implementation of BYOD (bring your own device), Duolingo could be easily implemented in our classrooms.</a:t>
            </a:r>
          </a:p>
          <a:p>
            <a:endParaRPr lang="en-US" dirty="0"/>
          </a:p>
        </p:txBody>
      </p:sp>
    </p:spTree>
    <p:extLst>
      <p:ext uri="{BB962C8B-B14F-4D97-AF65-F5344CB8AC3E}">
        <p14:creationId xmlns:p14="http://schemas.microsoft.com/office/powerpoint/2010/main" val="2785012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368</TotalTime>
  <Words>2119</Words>
  <Application>Microsoft Office PowerPoint</Application>
  <PresentationFormat>Widescreen</PresentationFormat>
  <Paragraphs>155</Paragraphs>
  <Slides>28</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Century Schoolbook</vt:lpstr>
      <vt:lpstr>Wingdings 3</vt:lpstr>
      <vt:lpstr>Facet</vt:lpstr>
      <vt:lpstr>Learning another Language with Duolingo</vt:lpstr>
      <vt:lpstr>What is Duolingo?</vt:lpstr>
      <vt:lpstr>Introduction to Duolingo</vt:lpstr>
      <vt:lpstr>How does Duolingo support the Vision for Technology Use in our District?</vt:lpstr>
      <vt:lpstr>How does Duolingo support the Vision for Technology Use in our District? (cont’d)</vt:lpstr>
      <vt:lpstr>How does Duolingo support the Vision for Technology Use in our District? (cont’d)</vt:lpstr>
      <vt:lpstr>Objectives</vt:lpstr>
      <vt:lpstr>Key Benefits</vt:lpstr>
      <vt:lpstr>Target Population</vt:lpstr>
      <vt:lpstr>Target Population (cont’d)</vt:lpstr>
      <vt:lpstr>Equipment and Software</vt:lpstr>
      <vt:lpstr>Technical Support</vt:lpstr>
      <vt:lpstr>Limitations</vt:lpstr>
      <vt:lpstr>Cost of the Technology</vt:lpstr>
      <vt:lpstr>Potential Funding Sources</vt:lpstr>
      <vt:lpstr>Use of Technology</vt:lpstr>
      <vt:lpstr>Use of Technology (cont’d)</vt:lpstr>
      <vt:lpstr>Use of Technology (cont’d)</vt:lpstr>
      <vt:lpstr>How Does This Technology Promote Student Learning Goals?</vt:lpstr>
      <vt:lpstr>How Could This Technology be used to Differentiate Instruction?</vt:lpstr>
      <vt:lpstr>How Could This Technology Promote Communication?</vt:lpstr>
      <vt:lpstr>Evaluation of Research</vt:lpstr>
      <vt:lpstr>Evaluation of Research (cont’d)</vt:lpstr>
      <vt:lpstr>Evaluation of Research (cont’d)</vt:lpstr>
      <vt:lpstr>Evaluation of Research (cont’d)</vt:lpstr>
      <vt:lpstr>Implementation Plan</vt:lpstr>
      <vt:lpstr>Reflection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another Language with Duolingo</dc:title>
  <dc:creator>Nkenze Jones</dc:creator>
  <cp:lastModifiedBy>Nkenze Jones</cp:lastModifiedBy>
  <cp:revision>56</cp:revision>
  <dcterms:created xsi:type="dcterms:W3CDTF">2016-04-01T21:11:10Z</dcterms:created>
  <dcterms:modified xsi:type="dcterms:W3CDTF">2016-04-03T22:09:23Z</dcterms:modified>
</cp:coreProperties>
</file>