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66" r:id="rId3"/>
    <p:sldId id="265" r:id="rId4"/>
    <p:sldId id="272" r:id="rId5"/>
    <p:sldId id="259" r:id="rId6"/>
    <p:sldId id="257" r:id="rId7"/>
    <p:sldId id="260" r:id="rId8"/>
    <p:sldId id="258" r:id="rId9"/>
    <p:sldId id="261" r:id="rId10"/>
    <p:sldId id="262" r:id="rId11"/>
    <p:sldId id="263" r:id="rId12"/>
    <p:sldId id="264" r:id="rId13"/>
    <p:sldId id="270" r:id="rId14"/>
    <p:sldId id="271" r:id="rId15"/>
    <p:sldId id="267" r:id="rId16"/>
    <p:sldId id="268" r:id="rId17"/>
    <p:sldId id="269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9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E4-4AB9-84B0-8390BEA6D0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E4-4AB9-84B0-8390BEA6D0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E4-4AB9-84B0-8390BEA6D0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E4-4AB9-84B0-8390BEA6D0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Hispanic</c:v>
                </c:pt>
                <c:pt idx="1">
                  <c:v>African American</c:v>
                </c:pt>
                <c:pt idx="2">
                  <c:v>Multi-Racial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41</c:v>
                </c:pt>
                <c:pt idx="2">
                  <c:v>4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D5-4BE0-B217-1793CB3FD8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242958187813335"/>
          <c:y val="0.87040196165438977"/>
          <c:w val="0.41004072832706084"/>
          <c:h val="0.111707615075099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</a:t>
            </a:r>
            <a:r>
              <a:rPr lang="en-US" baseline="0" dirty="0"/>
              <a:t> of Students at/above Proficiency on Mathematics GMAS in 2015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36</c:v>
                </c:pt>
                <c:pt idx="2">
                  <c:v>34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CE-458D-B993-37AF20F005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</c:v>
                </c:pt>
                <c:pt idx="1">
                  <c:v>33</c:v>
                </c:pt>
                <c:pt idx="2">
                  <c:v>33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CE-458D-B993-37AF20F005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29</c:v>
                </c:pt>
                <c:pt idx="1">
                  <c:v>26</c:v>
                </c:pt>
                <c:pt idx="2">
                  <c:v>37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CE-458D-B993-37AF20F005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2643496"/>
        <c:axId val="422650384"/>
      </c:barChart>
      <c:catAx>
        <c:axId val="422643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Level</a:t>
                </a:r>
                <a:r>
                  <a:rPr lang="en-US" baseline="0" dirty="0"/>
                  <a:t> of Performance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650384"/>
        <c:crosses val="autoZero"/>
        <c:auto val="1"/>
        <c:lblAlgn val="ctr"/>
        <c:lblOffset val="100"/>
        <c:noMultiLvlLbl val="0"/>
      </c:catAx>
      <c:valAx>
        <c:axId val="4226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64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 Students</a:t>
            </a:r>
            <a:r>
              <a:rPr lang="en-US" baseline="0" dirty="0"/>
              <a:t> at and above proficiency for school, district, and state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92</c:v>
                </c:pt>
                <c:pt idx="2">
                  <c:v>91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FC-4AC9-8BFB-73FA72BBB6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86</c:v>
                </c:pt>
                <c:pt idx="1">
                  <c:v>88</c:v>
                </c:pt>
                <c:pt idx="2">
                  <c:v>88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FC-4AC9-8BFB-73FA72BBB6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83</c:v>
                </c:pt>
                <c:pt idx="1">
                  <c:v>85</c:v>
                </c:pt>
                <c:pt idx="2">
                  <c:v>84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FC-4AC9-8BFB-73FA72BBB6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0770344"/>
        <c:axId val="400771000"/>
      </c:barChart>
      <c:catAx>
        <c:axId val="400770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Assessment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771000"/>
        <c:crosses val="autoZero"/>
        <c:auto val="1"/>
        <c:lblAlgn val="ctr"/>
        <c:lblOffset val="100"/>
        <c:noMultiLvlLbl val="0"/>
      </c:catAx>
      <c:valAx>
        <c:axId val="40077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77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</a:t>
            </a:r>
            <a:r>
              <a:rPr lang="en-US" baseline="0" dirty="0"/>
              <a:t> Students in Ethnic Sub-Groups for years 2012-2015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</c:v>
                </c:pt>
                <c:pt idx="1">
                  <c:v>40</c:v>
                </c:pt>
                <c:pt idx="2">
                  <c:v>43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1-43C2-BA8E-36C22FFC88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19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1-43C2-BA8E-36C22FFC88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39</c:v>
                </c:pt>
                <c:pt idx="1">
                  <c:v>40</c:v>
                </c:pt>
                <c:pt idx="2">
                  <c:v>35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61-43C2-BA8E-36C22FFC88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0910096"/>
        <c:axId val="450907144"/>
      </c:barChart>
      <c:catAx>
        <c:axId val="45091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907144"/>
        <c:crosses val="autoZero"/>
        <c:auto val="1"/>
        <c:lblAlgn val="ctr"/>
        <c:lblOffset val="100"/>
        <c:noMultiLvlLbl val="0"/>
      </c:catAx>
      <c:valAx>
        <c:axId val="450907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91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Percentage of Students at and above proficiency for school, district, and state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</c:v>
                </c:pt>
                <c:pt idx="1">
                  <c:v>98</c:v>
                </c:pt>
                <c:pt idx="2">
                  <c:v>98</c:v>
                </c:pt>
                <c:pt idx="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5D-409F-AE64-17E8319C8A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95</c:v>
                </c:pt>
                <c:pt idx="1">
                  <c:v>96</c:v>
                </c:pt>
                <c:pt idx="2">
                  <c:v>96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5D-409F-AE64-17E8319C8A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93</c:v>
                </c:pt>
                <c:pt idx="1">
                  <c:v>94</c:v>
                </c:pt>
                <c:pt idx="2">
                  <c:v>95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5D-409F-AE64-17E8319C8A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951760"/>
        <c:axId val="400950120"/>
      </c:barChart>
      <c:catAx>
        <c:axId val="400951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Assessment Year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950120"/>
        <c:crosses val="autoZero"/>
        <c:auto val="1"/>
        <c:lblAlgn val="ctr"/>
        <c:lblOffset val="100"/>
        <c:noMultiLvlLbl val="0"/>
      </c:catAx>
      <c:valAx>
        <c:axId val="4009501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Stiudents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95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 Students</a:t>
            </a:r>
            <a:r>
              <a:rPr lang="en-US" baseline="0" dirty="0"/>
              <a:t> at and above proficiency for school, district, and state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92</c:v>
                </c:pt>
                <c:pt idx="2">
                  <c:v>91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9-4641-928E-319D04820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86</c:v>
                </c:pt>
                <c:pt idx="1">
                  <c:v>88</c:v>
                </c:pt>
                <c:pt idx="2">
                  <c:v>88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49-4641-928E-319D048205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83</c:v>
                </c:pt>
                <c:pt idx="1">
                  <c:v>85</c:v>
                </c:pt>
                <c:pt idx="2">
                  <c:v>84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49-4641-928E-319D048205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0770344"/>
        <c:axId val="400771000"/>
      </c:barChart>
      <c:catAx>
        <c:axId val="400770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Assessment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771000"/>
        <c:crosses val="autoZero"/>
        <c:auto val="1"/>
        <c:lblAlgn val="ctr"/>
        <c:lblOffset val="100"/>
        <c:noMultiLvlLbl val="0"/>
      </c:catAx>
      <c:valAx>
        <c:axId val="40077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77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</a:t>
            </a:r>
            <a:r>
              <a:rPr lang="en-US" baseline="0" dirty="0"/>
              <a:t> of Students at/above proficiency for 3</a:t>
            </a:r>
            <a:r>
              <a:rPr lang="en-US" baseline="30000" dirty="0"/>
              <a:t>rd</a:t>
            </a:r>
            <a:r>
              <a:rPr lang="en-US" baseline="0" dirty="0"/>
              <a:t> Grade Mathematics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93</c:v>
                </c:pt>
                <c:pt idx="2">
                  <c:v>92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D-42D2-A63D-195D074852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88</c:v>
                </c:pt>
                <c:pt idx="1">
                  <c:v>85</c:v>
                </c:pt>
                <c:pt idx="2">
                  <c:v>85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D-42D2-A63D-195D074852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81</c:v>
                </c:pt>
                <c:pt idx="1">
                  <c:v>79</c:v>
                </c:pt>
                <c:pt idx="2">
                  <c:v>81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FD-42D2-A63D-195D074852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4186720"/>
        <c:axId val="754184752"/>
      </c:barChart>
      <c:catAx>
        <c:axId val="754186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Assessment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184752"/>
        <c:crosses val="autoZero"/>
        <c:auto val="1"/>
        <c:lblAlgn val="ctr"/>
        <c:lblOffset val="100"/>
        <c:noMultiLvlLbl val="0"/>
      </c:catAx>
      <c:valAx>
        <c:axId val="75418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</a:t>
                </a:r>
                <a:r>
                  <a:rPr lang="en-US" baseline="0" dirty="0"/>
                  <a:t> Students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18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</a:t>
            </a:r>
            <a:r>
              <a:rPr lang="en-US" baseline="0" dirty="0"/>
              <a:t> of Students at/above proficiency for 4</a:t>
            </a:r>
            <a:r>
              <a:rPr lang="en-US" baseline="30000" dirty="0"/>
              <a:t>th</a:t>
            </a:r>
            <a:r>
              <a:rPr lang="en-US" baseline="0" dirty="0"/>
              <a:t> Grade Mathematics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91</c:v>
                </c:pt>
                <c:pt idx="1">
                  <c:v>90</c:v>
                </c:pt>
                <c:pt idx="2">
                  <c:v>96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0-4E9D-92F8-D0D0522B2E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88</c:v>
                </c:pt>
                <c:pt idx="1">
                  <c:v>85</c:v>
                </c:pt>
                <c:pt idx="2">
                  <c:v>89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90-4E9D-92F8-D0D0522B2E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81</c:v>
                </c:pt>
                <c:pt idx="1">
                  <c:v>84</c:v>
                </c:pt>
                <c:pt idx="2">
                  <c:v>82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90-4E9D-92F8-D0D0522B2E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6215632"/>
        <c:axId val="506223504"/>
      </c:barChart>
      <c:catAx>
        <c:axId val="506215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Assessment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223504"/>
        <c:crosses val="autoZero"/>
        <c:auto val="1"/>
        <c:lblAlgn val="ctr"/>
        <c:lblOffset val="100"/>
        <c:noMultiLvlLbl val="0"/>
      </c:catAx>
      <c:valAx>
        <c:axId val="50622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21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 Students</a:t>
            </a:r>
            <a:r>
              <a:rPr lang="en-US" baseline="0" dirty="0"/>
              <a:t> at/above proficiency in 5</a:t>
            </a:r>
            <a:r>
              <a:rPr lang="en-US" baseline="30000" dirty="0"/>
              <a:t>th</a:t>
            </a:r>
            <a:r>
              <a:rPr lang="en-US" baseline="0" dirty="0"/>
              <a:t> Mathematics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</c:v>
                </c:pt>
                <c:pt idx="1">
                  <c:v>93</c:v>
                </c:pt>
                <c:pt idx="2">
                  <c:v>86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85-478B-B241-5C32AE2D8B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88</c:v>
                </c:pt>
                <c:pt idx="1">
                  <c:v>96</c:v>
                </c:pt>
                <c:pt idx="2">
                  <c:v>92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85-478B-B241-5C32AE2D8B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84</c:v>
                </c:pt>
                <c:pt idx="1">
                  <c:v>92</c:v>
                </c:pt>
                <c:pt idx="2">
                  <c:v>88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85-478B-B241-5C32AE2D8B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8487856"/>
        <c:axId val="408481624"/>
      </c:barChart>
      <c:catAx>
        <c:axId val="4084878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Assessment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481624"/>
        <c:crosses val="autoZero"/>
        <c:auto val="1"/>
        <c:lblAlgn val="ctr"/>
        <c:lblOffset val="100"/>
        <c:noMultiLvlLbl val="0"/>
      </c:catAx>
      <c:valAx>
        <c:axId val="408481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48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 Students at/above</a:t>
            </a:r>
            <a:r>
              <a:rPr lang="en-US" baseline="0" dirty="0"/>
              <a:t>  3</a:t>
            </a:r>
            <a:r>
              <a:rPr lang="en-US" baseline="30000" dirty="0"/>
              <a:t>rd</a:t>
            </a:r>
            <a:r>
              <a:rPr lang="en-US" baseline="0" dirty="0"/>
              <a:t>-5</a:t>
            </a:r>
            <a:r>
              <a:rPr lang="en-US" baseline="30000" dirty="0"/>
              <a:t>th</a:t>
            </a:r>
            <a:r>
              <a:rPr lang="en-US" baseline="0" dirty="0"/>
              <a:t> (Mathematics) School Level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274675892786134E-2"/>
          <c:y val="0.11060785910048537"/>
          <c:w val="0.8989475463294363"/>
          <c:h val="0.705001460452802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3rd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86</c:v>
                </c:pt>
                <c:pt idx="1">
                  <c:v>93</c:v>
                </c:pt>
                <c:pt idx="2">
                  <c:v>92</c:v>
                </c:pt>
                <c:pt idx="3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8B-4659-9A47-6B260D34BB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91</c:v>
                </c:pt>
                <c:pt idx="1">
                  <c:v>90</c:v>
                </c:pt>
                <c:pt idx="2">
                  <c:v>96</c:v>
                </c:pt>
                <c:pt idx="3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8B-4659-9A47-6B260D34BB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5th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1.2626262626262627E-3"/>
                  <c:y val="-2.8413575374901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8B-4659-9A47-6B260D34BB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82</c:v>
                </c:pt>
                <c:pt idx="1">
                  <c:v>93</c:v>
                </c:pt>
                <c:pt idx="2">
                  <c:v>86</c:v>
                </c:pt>
                <c:pt idx="3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8B-4659-9A47-6B260D34BB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08482608"/>
        <c:axId val="408483264"/>
      </c:lineChart>
      <c:catAx>
        <c:axId val="408482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Assessment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483264"/>
        <c:crosses val="autoZero"/>
        <c:auto val="1"/>
        <c:lblAlgn val="ctr"/>
        <c:lblOffset val="100"/>
        <c:noMultiLvlLbl val="0"/>
      </c:catAx>
      <c:valAx>
        <c:axId val="40848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  <a:r>
                  <a:rPr lang="en-US" baseline="0" dirty="0"/>
                  <a:t> of Students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48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813628410085101"/>
          <c:y val="0.93539404259550429"/>
          <c:w val="0.18372743179829795"/>
          <c:h val="6.4605957404495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</a:t>
            </a:r>
            <a:r>
              <a:rPr lang="en-US" baseline="0" dirty="0"/>
              <a:t> of Students at/above Proficiency on Mathematics GMAS in 2015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71</c:v>
                </c:pt>
                <c:pt idx="2">
                  <c:v>16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D1-43B4-BC0E-F362826A62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50</c:v>
                </c:pt>
                <c:pt idx="2">
                  <c:v>43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D1-43B4-BC0E-F362826A62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39</c:v>
                </c:pt>
                <c:pt idx="2">
                  <c:v>45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D1-43B4-BC0E-F362826A62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2643496"/>
        <c:axId val="422650384"/>
      </c:barChart>
      <c:catAx>
        <c:axId val="422643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Level</a:t>
                </a:r>
                <a:r>
                  <a:rPr lang="en-US" baseline="0" dirty="0"/>
                  <a:t> of Performance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650384"/>
        <c:crosses val="autoZero"/>
        <c:auto val="1"/>
        <c:lblAlgn val="ctr"/>
        <c:lblOffset val="100"/>
        <c:noMultiLvlLbl val="0"/>
      </c:catAx>
      <c:valAx>
        <c:axId val="4226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64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35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9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5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8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44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7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71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9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623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9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1220CB-4AEB-49BE-9A04-753ACBE7B02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650100-48D5-422B-86BF-260E0FBB12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70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Q9AMh3x0p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452811"/>
          </a:xfrm>
        </p:spPr>
        <p:txBody>
          <a:bodyPr>
            <a:normAutofit/>
          </a:bodyPr>
          <a:lstStyle/>
          <a:p>
            <a:r>
              <a:rPr lang="en-US" dirty="0"/>
              <a:t>Westside Elementary School (WES)</a:t>
            </a:r>
          </a:p>
          <a:p>
            <a:r>
              <a:rPr lang="en-US" dirty="0"/>
              <a:t>July 14, 2016</a:t>
            </a:r>
          </a:p>
          <a:p>
            <a:r>
              <a:rPr lang="en-US" dirty="0"/>
              <a:t>Leadership Team Retreat (Meeting)</a:t>
            </a:r>
          </a:p>
        </p:txBody>
      </p:sp>
    </p:spTree>
    <p:extLst>
      <p:ext uri="{BB962C8B-B14F-4D97-AF65-F5344CB8AC3E}">
        <p14:creationId xmlns:p14="http://schemas.microsoft.com/office/powerpoint/2010/main" val="398414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Mathematics – WES 4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69031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36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Mathematics – WES 5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63078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341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95083"/>
          </a:xfrm>
        </p:spPr>
        <p:txBody>
          <a:bodyPr/>
          <a:lstStyle/>
          <a:p>
            <a:r>
              <a:rPr lang="en-US" dirty="0"/>
              <a:t>Mathematics- WES 3</a:t>
            </a:r>
            <a:r>
              <a:rPr lang="en-US" baseline="30000" dirty="0"/>
              <a:t>rd</a:t>
            </a:r>
            <a:r>
              <a:rPr lang="en-US" dirty="0"/>
              <a:t>- 5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14747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589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 - Ethnicity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34674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5539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GMAS Mathematics 2015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346007"/>
              </p:ext>
            </p:extLst>
          </p:nvPr>
        </p:nvGraphicFramePr>
        <p:xfrm>
          <a:off x="477985" y="1846264"/>
          <a:ext cx="5430446" cy="3035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999877"/>
              </p:ext>
            </p:extLst>
          </p:nvPr>
        </p:nvGraphicFramePr>
        <p:xfrm>
          <a:off x="5908431" y="1846264"/>
          <a:ext cx="5655212" cy="254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10086532" y="2194560"/>
            <a:ext cx="1772530" cy="18428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64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Strengths/Weaknesses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348" y="1845734"/>
            <a:ext cx="10058400" cy="4023360"/>
          </a:xfrm>
        </p:spPr>
        <p:txBody>
          <a:bodyPr/>
          <a:lstStyle/>
          <a:p>
            <a:r>
              <a:rPr lang="en-US" dirty="0"/>
              <a:t>Reading</a:t>
            </a:r>
          </a:p>
          <a:p>
            <a:pPr lvl="1"/>
            <a:r>
              <a:rPr lang="en-US" dirty="0"/>
              <a:t>Consistent Growth – CRCT </a:t>
            </a:r>
          </a:p>
          <a:p>
            <a:pPr lvl="1"/>
            <a:r>
              <a:rPr lang="en-US" dirty="0"/>
              <a:t>The percentage of proficiency dropped – GMAS </a:t>
            </a:r>
          </a:p>
          <a:p>
            <a:pPr marL="0" indent="0">
              <a:buNone/>
            </a:pPr>
            <a:r>
              <a:rPr lang="en-US" dirty="0"/>
              <a:t>Mathematics</a:t>
            </a:r>
          </a:p>
          <a:p>
            <a:pPr lvl="1"/>
            <a:r>
              <a:rPr lang="en-US" dirty="0"/>
              <a:t>Growth was not as consistent – CRCT</a:t>
            </a:r>
          </a:p>
          <a:p>
            <a:pPr lvl="1"/>
            <a:r>
              <a:rPr lang="en-US" dirty="0"/>
              <a:t>The percentage of proficiency dropped drastically - GMAS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49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Observation/Inference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Observation:</a:t>
            </a:r>
          </a:p>
          <a:p>
            <a:pPr lvl="1"/>
            <a:r>
              <a:rPr lang="en-US" dirty="0"/>
              <a:t>The percentage of students at and above proficiency decreased by about 50% in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grade and about 40% in 5</a:t>
            </a:r>
            <a:r>
              <a:rPr lang="en-US" baseline="30000" dirty="0"/>
              <a:t>th</a:t>
            </a:r>
            <a:r>
              <a:rPr lang="en-US" dirty="0"/>
              <a:t> grade in Mathematics. </a:t>
            </a:r>
          </a:p>
          <a:p>
            <a:pPr lvl="1"/>
            <a:r>
              <a:rPr lang="en-US" dirty="0"/>
              <a:t>An achievement gap exist between African Americans and Whites and African Americans and Hispanics.</a:t>
            </a:r>
          </a:p>
          <a:p>
            <a:pPr marL="0" indent="0">
              <a:buNone/>
            </a:pPr>
            <a:r>
              <a:rPr lang="en-US" dirty="0"/>
              <a:t>Inference:</a:t>
            </a:r>
          </a:p>
          <a:p>
            <a:pPr lvl="1"/>
            <a:r>
              <a:rPr lang="en-US" dirty="0"/>
              <a:t>Students did not score at or above proficiency because of the change in the testing format. The state assessment changed from CRCT to GMAS.</a:t>
            </a:r>
          </a:p>
        </p:txBody>
      </p:sp>
    </p:spTree>
    <p:extLst>
      <p:ext uri="{BB962C8B-B14F-4D97-AF65-F5344CB8AC3E}">
        <p14:creationId xmlns:p14="http://schemas.microsoft.com/office/powerpoint/2010/main" val="958509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with your partner:</a:t>
            </a:r>
          </a:p>
          <a:p>
            <a:pPr lvl="1"/>
            <a:r>
              <a:rPr lang="en-US" dirty="0"/>
              <a:t>What instructional strategies are you using for mathematics?</a:t>
            </a:r>
          </a:p>
          <a:p>
            <a:pPr lvl="1"/>
            <a:r>
              <a:rPr lang="en-US" dirty="0"/>
              <a:t>What changes can be made to improve teaching and learning?</a:t>
            </a:r>
          </a:p>
          <a:p>
            <a:pPr lvl="1"/>
            <a:r>
              <a:rPr lang="en-US" dirty="0"/>
              <a:t>How can we identify the learning problem and root causes?</a:t>
            </a:r>
          </a:p>
          <a:p>
            <a:pPr lvl="1"/>
            <a:r>
              <a:rPr lang="en-US" dirty="0"/>
              <a:t>How can close the achievement gap?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Brainstorm:</a:t>
            </a:r>
          </a:p>
          <a:p>
            <a:pPr marL="201168" lvl="1" indent="0">
              <a:buNone/>
            </a:pPr>
            <a:r>
              <a:rPr lang="en-US" dirty="0"/>
              <a:t>Make Observations:</a:t>
            </a:r>
          </a:p>
          <a:p>
            <a:pPr marL="201168" lvl="1" indent="0">
              <a:buNone/>
            </a:pPr>
            <a:r>
              <a:rPr lang="en-US" dirty="0"/>
              <a:t>Make Inferences:</a:t>
            </a:r>
          </a:p>
        </p:txBody>
      </p:sp>
    </p:spTree>
    <p:extLst>
      <p:ext uri="{BB962C8B-B14F-4D97-AF65-F5344CB8AC3E}">
        <p14:creationId xmlns:p14="http://schemas.microsoft.com/office/powerpoint/2010/main" val="3422890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pic>
        <p:nvPicPr>
          <p:cNvPr id="4" name="KQ9AMh3x0p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40163" y="25717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6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Data Overview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Analyze School Data from State Assessment (EOG)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Identify Areas of Strength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Identify Areas for Improvement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Year 1 – Year 3: CRCT –Criterion Reference Competency Test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Year 4: GMAS – Georgia Milestone Assessment System</a:t>
            </a:r>
          </a:p>
        </p:txBody>
      </p:sp>
    </p:spTree>
    <p:extLst>
      <p:ext uri="{BB962C8B-B14F-4D97-AF65-F5344CB8AC3E}">
        <p14:creationId xmlns:p14="http://schemas.microsoft.com/office/powerpoint/2010/main" val="401864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24228"/>
            <a:ext cx="10058400" cy="7262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School Demographics</a:t>
            </a:r>
            <a:br>
              <a:rPr lang="en-US" dirty="0"/>
            </a:br>
            <a:r>
              <a:rPr lang="en-US" dirty="0"/>
              <a:t>2015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773441"/>
              </p:ext>
            </p:extLst>
          </p:nvPr>
        </p:nvGraphicFramePr>
        <p:xfrm>
          <a:off x="1096963" y="1846263"/>
          <a:ext cx="10228262" cy="425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755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 2012-2015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71259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093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Number and Percentage of Students At and Above Proficiency in Grades 3-5 Reading (School, District, State)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737105"/>
              </p:ext>
            </p:extLst>
          </p:nvPr>
        </p:nvGraphicFramePr>
        <p:xfrm>
          <a:off x="226510" y="1915768"/>
          <a:ext cx="11674761" cy="275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234">
                  <a:extLst>
                    <a:ext uri="{9D8B030D-6E8A-4147-A177-3AD203B41FA5}">
                      <a16:colId xmlns:a16="http://schemas.microsoft.com/office/drawing/2014/main" val="2009338457"/>
                    </a:ext>
                  </a:extLst>
                </a:gridCol>
                <a:gridCol w="1022931">
                  <a:extLst>
                    <a:ext uri="{9D8B030D-6E8A-4147-A177-3AD203B41FA5}">
                      <a16:colId xmlns:a16="http://schemas.microsoft.com/office/drawing/2014/main" val="127021180"/>
                    </a:ext>
                  </a:extLst>
                </a:gridCol>
                <a:gridCol w="1022931">
                  <a:extLst>
                    <a:ext uri="{9D8B030D-6E8A-4147-A177-3AD203B41FA5}">
                      <a16:colId xmlns:a16="http://schemas.microsoft.com/office/drawing/2014/main" val="3881839741"/>
                    </a:ext>
                  </a:extLst>
                </a:gridCol>
                <a:gridCol w="1022931">
                  <a:extLst>
                    <a:ext uri="{9D8B030D-6E8A-4147-A177-3AD203B41FA5}">
                      <a16:colId xmlns:a16="http://schemas.microsoft.com/office/drawing/2014/main" val="401910366"/>
                    </a:ext>
                  </a:extLst>
                </a:gridCol>
                <a:gridCol w="1022931">
                  <a:extLst>
                    <a:ext uri="{9D8B030D-6E8A-4147-A177-3AD203B41FA5}">
                      <a16:colId xmlns:a16="http://schemas.microsoft.com/office/drawing/2014/main" val="1131575643"/>
                    </a:ext>
                  </a:extLst>
                </a:gridCol>
                <a:gridCol w="988479">
                  <a:extLst>
                    <a:ext uri="{9D8B030D-6E8A-4147-A177-3AD203B41FA5}">
                      <a16:colId xmlns:a16="http://schemas.microsoft.com/office/drawing/2014/main" val="1648465059"/>
                    </a:ext>
                  </a:extLst>
                </a:gridCol>
                <a:gridCol w="950701">
                  <a:extLst>
                    <a:ext uri="{9D8B030D-6E8A-4147-A177-3AD203B41FA5}">
                      <a16:colId xmlns:a16="http://schemas.microsoft.com/office/drawing/2014/main" val="1016946146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3870800982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172991188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208960509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119091969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507797007"/>
                    </a:ext>
                  </a:extLst>
                </a:gridCol>
                <a:gridCol w="664128">
                  <a:extLst>
                    <a:ext uri="{9D8B030D-6E8A-4147-A177-3AD203B41FA5}">
                      <a16:colId xmlns:a16="http://schemas.microsoft.com/office/drawing/2014/main" val="3901832523"/>
                    </a:ext>
                  </a:extLst>
                </a:gridCol>
              </a:tblGrid>
              <a:tr h="8303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number of 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students at/above proficiency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</a:t>
                      </a:r>
                      <a:r>
                        <a:rPr lang="en-US" baseline="0" dirty="0"/>
                        <a:t> of students at/above proficiency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87138"/>
                  </a:ext>
                </a:extLst>
              </a:tr>
              <a:tr h="4810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900534"/>
                  </a:ext>
                </a:extLst>
              </a:tr>
              <a:tr h="481085">
                <a:tc>
                  <a:txBody>
                    <a:bodyPr/>
                    <a:lstStyle/>
                    <a:p>
                      <a:r>
                        <a:rPr lang="en-US" b="1" dirty="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471298"/>
                  </a:ext>
                </a:extLst>
              </a:tr>
              <a:tr h="481085">
                <a:tc>
                  <a:txBody>
                    <a:bodyPr/>
                    <a:lstStyle/>
                    <a:p>
                      <a:r>
                        <a:rPr lang="en-US" b="1" dirty="0"/>
                        <a:t>District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3,227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3,187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2,362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305940"/>
                  </a:ext>
                </a:extLst>
              </a:tr>
              <a:tr h="481085">
                <a:tc>
                  <a:txBody>
                    <a:bodyPr/>
                    <a:lstStyle/>
                    <a:p>
                      <a:r>
                        <a:rPr lang="en-US" b="1" dirty="0"/>
                        <a:t>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744,642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744,626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751,833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772,268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692,715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701,461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713,875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547,393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25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36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3895"/>
          </a:xfrm>
        </p:spPr>
        <p:txBody>
          <a:bodyPr/>
          <a:lstStyle/>
          <a:p>
            <a:pPr algn="ctr"/>
            <a:r>
              <a:rPr lang="en-US" dirty="0"/>
              <a:t>Reading 3</a:t>
            </a:r>
            <a:r>
              <a:rPr lang="en-US" baseline="30000" dirty="0"/>
              <a:t>rd</a:t>
            </a:r>
            <a:r>
              <a:rPr lang="en-US" dirty="0"/>
              <a:t>-5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22431"/>
              </p:ext>
            </p:extLst>
          </p:nvPr>
        </p:nvGraphicFramePr>
        <p:xfrm>
          <a:off x="933284" y="1754472"/>
          <a:ext cx="10386391" cy="4707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1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Number and Percentage of Students At and Above Proficiency in Grades 3-5 Mathematics (School, District, State)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56585"/>
              </p:ext>
            </p:extLst>
          </p:nvPr>
        </p:nvGraphicFramePr>
        <p:xfrm>
          <a:off x="226510" y="1915768"/>
          <a:ext cx="11674761" cy="275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234">
                  <a:extLst>
                    <a:ext uri="{9D8B030D-6E8A-4147-A177-3AD203B41FA5}">
                      <a16:colId xmlns:a16="http://schemas.microsoft.com/office/drawing/2014/main" val="2009338457"/>
                    </a:ext>
                  </a:extLst>
                </a:gridCol>
                <a:gridCol w="1022931">
                  <a:extLst>
                    <a:ext uri="{9D8B030D-6E8A-4147-A177-3AD203B41FA5}">
                      <a16:colId xmlns:a16="http://schemas.microsoft.com/office/drawing/2014/main" val="127021180"/>
                    </a:ext>
                  </a:extLst>
                </a:gridCol>
                <a:gridCol w="1022931">
                  <a:extLst>
                    <a:ext uri="{9D8B030D-6E8A-4147-A177-3AD203B41FA5}">
                      <a16:colId xmlns:a16="http://schemas.microsoft.com/office/drawing/2014/main" val="3881839741"/>
                    </a:ext>
                  </a:extLst>
                </a:gridCol>
                <a:gridCol w="1022931">
                  <a:extLst>
                    <a:ext uri="{9D8B030D-6E8A-4147-A177-3AD203B41FA5}">
                      <a16:colId xmlns:a16="http://schemas.microsoft.com/office/drawing/2014/main" val="401910366"/>
                    </a:ext>
                  </a:extLst>
                </a:gridCol>
                <a:gridCol w="1022931">
                  <a:extLst>
                    <a:ext uri="{9D8B030D-6E8A-4147-A177-3AD203B41FA5}">
                      <a16:colId xmlns:a16="http://schemas.microsoft.com/office/drawing/2014/main" val="1131575643"/>
                    </a:ext>
                  </a:extLst>
                </a:gridCol>
                <a:gridCol w="988479">
                  <a:extLst>
                    <a:ext uri="{9D8B030D-6E8A-4147-A177-3AD203B41FA5}">
                      <a16:colId xmlns:a16="http://schemas.microsoft.com/office/drawing/2014/main" val="1648465059"/>
                    </a:ext>
                  </a:extLst>
                </a:gridCol>
                <a:gridCol w="950701">
                  <a:extLst>
                    <a:ext uri="{9D8B030D-6E8A-4147-A177-3AD203B41FA5}">
                      <a16:colId xmlns:a16="http://schemas.microsoft.com/office/drawing/2014/main" val="1016946146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3870800982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172991188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208960509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119091969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507797007"/>
                    </a:ext>
                  </a:extLst>
                </a:gridCol>
                <a:gridCol w="664128">
                  <a:extLst>
                    <a:ext uri="{9D8B030D-6E8A-4147-A177-3AD203B41FA5}">
                      <a16:colId xmlns:a16="http://schemas.microsoft.com/office/drawing/2014/main" val="3901832523"/>
                    </a:ext>
                  </a:extLst>
                </a:gridCol>
              </a:tblGrid>
              <a:tr h="8303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number of 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students at/above proficiency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</a:t>
                      </a:r>
                      <a:r>
                        <a:rPr lang="en-US" baseline="0" dirty="0"/>
                        <a:t> of students at/above proficiency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87138"/>
                  </a:ext>
                </a:extLst>
              </a:tr>
              <a:tr h="4810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900534"/>
                  </a:ext>
                </a:extLst>
              </a:tr>
              <a:tr h="481085">
                <a:tc>
                  <a:txBody>
                    <a:bodyPr/>
                    <a:lstStyle/>
                    <a:p>
                      <a:r>
                        <a:rPr lang="en-US" b="1" dirty="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471298"/>
                  </a:ext>
                </a:extLst>
              </a:tr>
              <a:tr h="481085">
                <a:tc>
                  <a:txBody>
                    <a:bodyPr/>
                    <a:lstStyle/>
                    <a:p>
                      <a:r>
                        <a:rPr lang="en-US" b="1" dirty="0"/>
                        <a:t>District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2,887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2,953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2,901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2,633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305940"/>
                  </a:ext>
                </a:extLst>
              </a:tr>
              <a:tr h="481085">
                <a:tc>
                  <a:txBody>
                    <a:bodyPr/>
                    <a:lstStyle/>
                    <a:p>
                      <a:r>
                        <a:rPr lang="en-US" b="1" dirty="0"/>
                        <a:t>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744,642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744,626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751,833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772,268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608,626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628,057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628,772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591,984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25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80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Mathematics 3</a:t>
            </a:r>
            <a:r>
              <a:rPr lang="en-US" baseline="30000" dirty="0"/>
              <a:t>rd</a:t>
            </a:r>
            <a:r>
              <a:rPr lang="en-US" dirty="0"/>
              <a:t>-5th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70636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13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Mathematics – WES 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21973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7532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405</TotalTime>
  <Words>578</Words>
  <Application>Microsoft Office PowerPoint</Application>
  <PresentationFormat>Widescreen</PresentationFormat>
  <Paragraphs>186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Retrospect</vt:lpstr>
      <vt:lpstr>Data Overview</vt:lpstr>
      <vt:lpstr>Purpose</vt:lpstr>
      <vt:lpstr>School Demographics 2015</vt:lpstr>
      <vt:lpstr>Demographics 2012-2015</vt:lpstr>
      <vt:lpstr>Number and Percentage of Students At and Above Proficiency in Grades 3-5 Reading (School, District, State)</vt:lpstr>
      <vt:lpstr>Reading 3rd-5th </vt:lpstr>
      <vt:lpstr>Number and Percentage of Students At and Above Proficiency in Grades 3-5 Mathematics (School, District, State)</vt:lpstr>
      <vt:lpstr>Mathematics 3rd-5th</vt:lpstr>
      <vt:lpstr>Mathematics – WES 3rd Grade</vt:lpstr>
      <vt:lpstr>Mathematics – WES 4th Grade</vt:lpstr>
      <vt:lpstr>Mathematics – WES 5th Grade</vt:lpstr>
      <vt:lpstr>Mathematics- WES 3rd- 5th </vt:lpstr>
      <vt:lpstr>Subgroup - Ethnicity</vt:lpstr>
      <vt:lpstr>GMAS Mathematics 2015</vt:lpstr>
      <vt:lpstr>Strengths/Weaknesses</vt:lpstr>
      <vt:lpstr>Observation/Inference</vt:lpstr>
      <vt:lpstr>Think-Pair-Share</vt:lpstr>
      <vt:lpstr>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Nkenze Jones</dc:creator>
  <cp:lastModifiedBy>Nkenze Jones</cp:lastModifiedBy>
  <cp:revision>38</cp:revision>
  <cp:lastPrinted>2016-07-13T21:33:28Z</cp:lastPrinted>
  <dcterms:created xsi:type="dcterms:W3CDTF">2016-07-13T20:35:58Z</dcterms:created>
  <dcterms:modified xsi:type="dcterms:W3CDTF">2016-09-19T23:36:42Z</dcterms:modified>
</cp:coreProperties>
</file>